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77" r:id="rId5"/>
    <p:sldId id="278" r:id="rId6"/>
    <p:sldId id="279"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AFD"/>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133B08-4082-40C3-ABD6-FBAF869374C6}"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6514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33B08-4082-40C3-ABD6-FBAF869374C6}"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195202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33B08-4082-40C3-ABD6-FBAF869374C6}"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148932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33B08-4082-40C3-ABD6-FBAF869374C6}"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239070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33B08-4082-40C3-ABD6-FBAF869374C6}"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202166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133B08-4082-40C3-ABD6-FBAF869374C6}"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90409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33B08-4082-40C3-ABD6-FBAF869374C6}"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256910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133B08-4082-40C3-ABD6-FBAF869374C6}"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408882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33B08-4082-40C3-ABD6-FBAF869374C6}"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19763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133B08-4082-40C3-ABD6-FBAF869374C6}"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76349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133B08-4082-40C3-ABD6-FBAF869374C6}"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76D5D-272B-4792-B4E5-EA40B8109DEC}" type="slidenum">
              <a:rPr lang="en-US" smtClean="0"/>
              <a:t>‹#›</a:t>
            </a:fld>
            <a:endParaRPr lang="en-US"/>
          </a:p>
        </p:txBody>
      </p:sp>
    </p:spTree>
    <p:extLst>
      <p:ext uri="{BB962C8B-B14F-4D97-AF65-F5344CB8AC3E}">
        <p14:creationId xmlns:p14="http://schemas.microsoft.com/office/powerpoint/2010/main" val="35668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33B08-4082-40C3-ABD6-FBAF869374C6}"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76D5D-272B-4792-B4E5-EA40B8109DEC}" type="slidenum">
              <a:rPr lang="en-US" smtClean="0"/>
              <a:t>‹#›</a:t>
            </a:fld>
            <a:endParaRPr lang="en-US"/>
          </a:p>
        </p:txBody>
      </p:sp>
    </p:spTree>
    <p:extLst>
      <p:ext uri="{BB962C8B-B14F-4D97-AF65-F5344CB8AC3E}">
        <p14:creationId xmlns:p14="http://schemas.microsoft.com/office/powerpoint/2010/main" val="1305754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8.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B7DB9-7E5C-457E-9ED7-4AF89D8C0D84}"/>
              </a:ext>
            </a:extLst>
          </p:cNvPr>
          <p:cNvSpPr/>
          <p:nvPr/>
        </p:nvSpPr>
        <p:spPr>
          <a:xfrm>
            <a:off x="889518" y="1824637"/>
            <a:ext cx="10898156" cy="3801041"/>
          </a:xfrm>
          <a:prstGeom prst="rect">
            <a:avLst/>
          </a:prstGeom>
        </p:spPr>
        <p:txBody>
          <a:bodyPr wrap="square">
            <a:spAutoFit/>
          </a:bodyPr>
          <a:lstStyle/>
          <a:p>
            <a:pPr marL="581025" marR="0" indent="304800">
              <a:spcBef>
                <a:spcPts val="1640"/>
              </a:spcBef>
              <a:spcAft>
                <a:spcPts val="0"/>
              </a:spcAft>
            </a:pPr>
            <a:r>
              <a:rPr lang="en-US" sz="1600" dirty="0">
                <a:latin typeface="Cambria" panose="02040503050406030204" pitchFamily="18" charset="0"/>
                <a:ea typeface="Cambria" panose="02040503050406030204" pitchFamily="18" charset="0"/>
                <a:cs typeface="Lucida Sans" panose="020B0602030504020204" pitchFamily="34" charset="0"/>
              </a:rPr>
              <a:t>Welcome to A Breath of French Air!</a:t>
            </a:r>
          </a:p>
          <a:p>
            <a:pPr>
              <a:spcBef>
                <a:spcPts val="50"/>
              </a:spcBef>
            </a:pPr>
            <a:r>
              <a:rPr lang="en-US" sz="1600" dirty="0">
                <a:latin typeface="Cambria" panose="02040503050406030204" pitchFamily="18" charset="0"/>
                <a:ea typeface="Cambria" panose="02040503050406030204" pitchFamily="18" charset="0"/>
                <a:cs typeface="Lucida Sans" panose="020B0602030504020204" pitchFamily="34" charset="0"/>
              </a:rPr>
              <a:t> </a:t>
            </a:r>
          </a:p>
          <a:p>
            <a:pPr marL="885825" marR="370205" algn="just">
              <a:lnSpc>
                <a:spcPct val="150000"/>
              </a:lnSpc>
              <a:spcBef>
                <a:spcPts val="500"/>
              </a:spcBef>
              <a:spcAft>
                <a:spcPts val="0"/>
              </a:spcAft>
            </a:pPr>
            <a:r>
              <a:rPr lang="en-US" sz="1600" dirty="0">
                <a:latin typeface="Cambria" panose="02040503050406030204" pitchFamily="18" charset="0"/>
                <a:ea typeface="Cambria" panose="02040503050406030204" pitchFamily="18" charset="0"/>
                <a:cs typeface="Lucida Sans" panose="020B0602030504020204" pitchFamily="34" charset="0"/>
              </a:rPr>
              <a:t>This placement test is a way to better understand your strengths and needs, so as to recommend the course best adapted to your current level. This is the first step to help you make your language learning experience truly successful and enjoyable.</a:t>
            </a:r>
          </a:p>
          <a:p>
            <a:pPr>
              <a:spcBef>
                <a:spcPts val="45"/>
              </a:spcBef>
            </a:pPr>
            <a:r>
              <a:rPr lang="en-US" sz="1600" dirty="0">
                <a:latin typeface="Cambria" panose="02040503050406030204" pitchFamily="18" charset="0"/>
                <a:ea typeface="Cambria" panose="02040503050406030204" pitchFamily="18" charset="0"/>
                <a:cs typeface="Lucida Sans" panose="020B0602030504020204" pitchFamily="34" charset="0"/>
              </a:rPr>
              <a:t> </a:t>
            </a:r>
          </a:p>
          <a:p>
            <a:pPr marL="151765" marR="0" indent="762635">
              <a:spcBef>
                <a:spcPts val="500"/>
              </a:spcBef>
              <a:spcAft>
                <a:spcPts val="0"/>
              </a:spcAft>
            </a:pPr>
            <a:r>
              <a:rPr lang="en-US" sz="1600" dirty="0">
                <a:latin typeface="Cambria" panose="02040503050406030204" pitchFamily="18" charset="0"/>
                <a:ea typeface="Cambria" panose="02040503050406030204" pitchFamily="18" charset="0"/>
                <a:cs typeface="Lucida Sans" panose="020B0602030504020204" pitchFamily="34" charset="0"/>
              </a:rPr>
              <a:t>This written test should not take more than 15 minutes to complete and is in 2 parts:</a:t>
            </a:r>
          </a:p>
          <a:p>
            <a:pPr marL="342900" marR="342900" lvl="0" indent="-342900">
              <a:lnSpc>
                <a:spcPct val="150000"/>
              </a:lnSpc>
              <a:spcBef>
                <a:spcPts val="855"/>
              </a:spcBef>
              <a:spcAft>
                <a:spcPts val="0"/>
              </a:spcAft>
              <a:buFont typeface="Symbol" panose="05050102010706020507" pitchFamily="18" charset="2"/>
              <a:buChar char=""/>
            </a:pPr>
            <a:r>
              <a:rPr lang="en-US" sz="1600" dirty="0">
                <a:latin typeface="Cambria" panose="02040503050406030204" pitchFamily="18" charset="0"/>
                <a:ea typeface="Cambria" panose="02040503050406030204" pitchFamily="18" charset="0"/>
                <a:cs typeface="Lucida Sans" panose="020B0602030504020204" pitchFamily="34" charset="0"/>
              </a:rPr>
              <a:t>An initial self-assessment where you assess your skills based on your previous experience in French</a:t>
            </a:r>
          </a:p>
          <a:p>
            <a:pPr marL="342900" marR="342900" lvl="0" indent="-342900">
              <a:lnSpc>
                <a:spcPct val="150000"/>
              </a:lnSpc>
              <a:spcBef>
                <a:spcPts val="855"/>
              </a:spcBef>
              <a:spcAft>
                <a:spcPts val="0"/>
              </a:spcAft>
              <a:buFont typeface="Symbol" panose="05050102010706020507" pitchFamily="18" charset="2"/>
              <a:buChar char=""/>
            </a:pPr>
            <a:r>
              <a:rPr lang="en-US" sz="1600" dirty="0">
                <a:latin typeface="Cambria" panose="02040503050406030204" pitchFamily="18" charset="0"/>
                <a:ea typeface="Cambria" panose="02040503050406030204" pitchFamily="18" charset="0"/>
                <a:cs typeface="Lucida Sans" panose="020B0602030504020204" pitchFamily="34" charset="0"/>
              </a:rPr>
              <a:t> A quick written test corresponding to the skill-level indicated by your self-assessment</a:t>
            </a:r>
          </a:p>
          <a:p>
            <a:pPr>
              <a:spcBef>
                <a:spcPts val="55"/>
              </a:spcBef>
            </a:pPr>
            <a:r>
              <a:rPr lang="en-US" sz="1600" dirty="0">
                <a:latin typeface="Cambria" panose="02040503050406030204" pitchFamily="18" charset="0"/>
                <a:ea typeface="Cambria" panose="02040503050406030204" pitchFamily="18" charset="0"/>
                <a:cs typeface="Lucida Sans" panose="020B0602030504020204" pitchFamily="34" charset="0"/>
              </a:rPr>
              <a:t> </a:t>
            </a:r>
          </a:p>
          <a:p>
            <a:r>
              <a:rPr lang="en-US" sz="1600" dirty="0">
                <a:latin typeface="Cambria" panose="02040503050406030204" pitchFamily="18" charset="0"/>
                <a:ea typeface="Cambria" panose="02040503050406030204" pitchFamily="18" charset="0"/>
                <a:cs typeface="Lucida Sans" panose="020B0602030504020204" pitchFamily="34" charset="0"/>
              </a:rPr>
              <a:t>In order to ensure a more accurate placement, this placement test will be followed by a quick interview.</a:t>
            </a:r>
            <a:endParaRPr lang="en-US" sz="1600" dirty="0">
              <a:latin typeface="Cambria" panose="02040503050406030204" pitchFamily="18" charset="0"/>
              <a:ea typeface="Cambria" panose="02040503050406030204" pitchFamily="18" charset="0"/>
            </a:endParaRPr>
          </a:p>
        </p:txBody>
      </p:sp>
      <p:pic>
        <p:nvPicPr>
          <p:cNvPr id="9" name="Picture 8" descr="A picture containing food&#10;&#10;Description automatically generated">
            <a:extLst>
              <a:ext uri="{FF2B5EF4-FFF2-40B4-BE49-F238E27FC236}">
                <a16:creationId xmlns:a16="http://schemas.microsoft.com/office/drawing/2014/main" id="{D142183E-8B60-4EAE-A6D5-4658937D6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694" y="270308"/>
            <a:ext cx="2381794" cy="1716634"/>
          </a:xfrm>
          <a:prstGeom prst="rect">
            <a:avLst/>
          </a:prstGeom>
        </p:spPr>
      </p:pic>
    </p:spTree>
    <p:extLst>
      <p:ext uri="{BB962C8B-B14F-4D97-AF65-F5344CB8AC3E}">
        <p14:creationId xmlns:p14="http://schemas.microsoft.com/office/powerpoint/2010/main" val="146623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1D4F-6DCB-4E46-8ED0-43B3AE968500}"/>
              </a:ext>
            </a:extLst>
          </p:cNvPr>
          <p:cNvSpPr>
            <a:spLocks noGrp="1"/>
          </p:cNvSpPr>
          <p:nvPr>
            <p:ph type="title"/>
          </p:nvPr>
        </p:nvSpPr>
        <p:spPr>
          <a:xfrm>
            <a:off x="828170" y="145566"/>
            <a:ext cx="10515600" cy="1293186"/>
          </a:xfrm>
          <a:ln>
            <a:solidFill>
              <a:srgbClr val="91CAFD"/>
            </a:solidFill>
          </a:ln>
        </p:spPr>
        <p:txBody>
          <a:bodyPr>
            <a:normAutofit/>
          </a:bodyPr>
          <a:lstStyle/>
          <a:p>
            <a:r>
              <a:rPr lang="fr-FR" sz="1800" b="1" dirty="0">
                <a:solidFill>
                  <a:srgbClr val="91CAFD"/>
                </a:solidFill>
                <a:latin typeface="Cambria" panose="02040503050406030204" pitchFamily="18" charset="0"/>
                <a:ea typeface="Cambria" panose="02040503050406030204" pitchFamily="18" charset="0"/>
              </a:rPr>
              <a:t>A1-4</a:t>
            </a:r>
            <a:r>
              <a:rPr lang="fr-FR" sz="1600" b="1" dirty="0">
                <a:latin typeface="Cambria" panose="02040503050406030204" pitchFamily="18" charset="0"/>
                <a:ea typeface="Cambria" panose="02040503050406030204" pitchFamily="18" charset="0"/>
              </a:rPr>
              <a:t>  Décrivez ce que vous allez faire pendant votre séjour en Dordogne </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800" b="1" dirty="0">
                <a:solidFill>
                  <a:srgbClr val="91CAFD"/>
                </a:solidFill>
                <a:latin typeface="Cambria" panose="02040503050406030204" pitchFamily="18" charset="0"/>
                <a:ea typeface="Cambria" panose="02040503050406030204" pitchFamily="18" charset="0"/>
              </a:rPr>
              <a:t>A1-4</a:t>
            </a:r>
            <a:r>
              <a:rPr lang="en-US" sz="1800" dirty="0">
                <a:solidFill>
                  <a:srgbClr val="91CAFD"/>
                </a:solidFill>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Explain what you are going to do during your stay in Dordogne</a:t>
            </a:r>
            <a:endParaRPr lang="en-US" sz="1600" dirty="0">
              <a:latin typeface="Cambria" panose="02040503050406030204" pitchFamily="18" charset="0"/>
              <a:ea typeface="Cambria" panose="02040503050406030204" pitchFamily="18" charset="0"/>
            </a:endParaRPr>
          </a:p>
        </p:txBody>
      </p:sp>
      <p:pic>
        <p:nvPicPr>
          <p:cNvPr id="5122" name="Picture 2" descr="Grottes de Lascaux | Visiter les grottes de Lascaux : horaires et ...">
            <a:extLst>
              <a:ext uri="{FF2B5EF4-FFF2-40B4-BE49-F238E27FC236}">
                <a16:creationId xmlns:a16="http://schemas.microsoft.com/office/drawing/2014/main" id="{C6F47FF3-CC88-4AD9-A459-6B0CFB34EDF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8545" y="1520378"/>
            <a:ext cx="2271713" cy="1710363"/>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A plate of food on a table&#10;&#10;Description automatically generated">
            <a:extLst>
              <a:ext uri="{FF2B5EF4-FFF2-40B4-BE49-F238E27FC236}">
                <a16:creationId xmlns:a16="http://schemas.microsoft.com/office/drawing/2014/main" id="{70B4080B-A1E9-47E1-BA41-36F9C60B01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728" r="7544" b="2728"/>
          <a:stretch/>
        </p:blipFill>
        <p:spPr>
          <a:xfrm>
            <a:off x="3580570" y="3399831"/>
            <a:ext cx="1952625" cy="1663701"/>
          </a:xfrm>
          <a:ln>
            <a:solidFill>
              <a:srgbClr val="0070C0"/>
            </a:solidFill>
          </a:ln>
        </p:spPr>
      </p:pic>
      <p:pic>
        <p:nvPicPr>
          <p:cNvPr id="5124" name="Picture 4" descr="La Dordogne de villages en barrages • Grande Randonnée ...">
            <a:extLst>
              <a:ext uri="{FF2B5EF4-FFF2-40B4-BE49-F238E27FC236}">
                <a16:creationId xmlns:a16="http://schemas.microsoft.com/office/drawing/2014/main" id="{A1C84E3D-C960-41A9-9422-A3ED953ED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441"/>
          <a:stretch/>
        </p:blipFill>
        <p:spPr bwMode="auto">
          <a:xfrm>
            <a:off x="3129008" y="1543709"/>
            <a:ext cx="2848292" cy="16637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C02317D-FF09-4073-B783-EEAD55310E75}"/>
              </a:ext>
            </a:extLst>
          </p:cNvPr>
          <p:cNvSpPr txBox="1"/>
          <p:nvPr/>
        </p:nvSpPr>
        <p:spPr>
          <a:xfrm>
            <a:off x="6496050" y="1825625"/>
            <a:ext cx="5210175" cy="4585871"/>
          </a:xfrm>
          <a:prstGeom prst="rect">
            <a:avLst/>
          </a:prstGeom>
          <a:noFill/>
          <a:ln>
            <a:solidFill>
              <a:srgbClr val="91CAFD"/>
            </a:solidFill>
          </a:ln>
        </p:spPr>
        <p:txBody>
          <a:bodyPr wrap="square" rtlCol="0">
            <a:spAutoFit/>
          </a:bodyPr>
          <a:lstStyle/>
          <a:p>
            <a:endParaRPr lang="fr-FR" dirty="0"/>
          </a:p>
          <a:p>
            <a:endParaRPr lang="fr-FR" dirty="0"/>
          </a:p>
          <a:p>
            <a:r>
              <a:rPr lang="en-US" sz="1600" dirty="0" err="1">
                <a:latin typeface="Cambria" panose="02040503050406030204" pitchFamily="18" charset="0"/>
                <a:ea typeface="Cambria" panose="02040503050406030204" pitchFamily="18" charset="0"/>
              </a:rPr>
              <a:t>Lundi</a:t>
            </a:r>
            <a:r>
              <a:rPr lang="en-US" sz="1600" dirty="0">
                <a:latin typeface="Cambria" panose="02040503050406030204" pitchFamily="18" charset="0"/>
                <a:ea typeface="Cambria" panose="02040503050406030204" pitchFamily="18" charset="0"/>
              </a:rPr>
              <a:t>, je …</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Mardi, je …</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r>
              <a:rPr lang="en-US" sz="1600" dirty="0" err="1">
                <a:latin typeface="Cambria" panose="02040503050406030204" pitchFamily="18" charset="0"/>
                <a:ea typeface="Cambria" panose="02040503050406030204" pitchFamily="18" charset="0"/>
              </a:rPr>
              <a:t>Mercredi</a:t>
            </a:r>
            <a:r>
              <a:rPr lang="en-US" sz="1600" dirty="0">
                <a:latin typeface="Cambria" panose="02040503050406030204" pitchFamily="18" charset="0"/>
                <a:ea typeface="Cambria" panose="02040503050406030204" pitchFamily="18" charset="0"/>
              </a:rPr>
              <a:t>, je …</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r>
              <a:rPr lang="en-US" sz="1600" dirty="0" err="1">
                <a:latin typeface="Cambria" panose="02040503050406030204" pitchFamily="18" charset="0"/>
                <a:ea typeface="Cambria" panose="02040503050406030204" pitchFamily="18" charset="0"/>
              </a:rPr>
              <a:t>Jeudi</a:t>
            </a:r>
            <a:r>
              <a:rPr lang="en-US" sz="1600" dirty="0">
                <a:latin typeface="Cambria" panose="02040503050406030204" pitchFamily="18" charset="0"/>
                <a:ea typeface="Cambria" panose="02040503050406030204" pitchFamily="18" charset="0"/>
              </a:rPr>
              <a:t>, je …</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r>
              <a:rPr lang="en-US" sz="1600" dirty="0" err="1">
                <a:latin typeface="Cambria" panose="02040503050406030204" pitchFamily="18" charset="0"/>
                <a:ea typeface="Cambria" panose="02040503050406030204" pitchFamily="18" charset="0"/>
              </a:rPr>
              <a:t>Vendredi</a:t>
            </a:r>
            <a:r>
              <a:rPr lang="en-US" sz="1600" dirty="0">
                <a:latin typeface="Cambria" panose="02040503050406030204" pitchFamily="18" charset="0"/>
                <a:ea typeface="Cambria" panose="02040503050406030204" pitchFamily="18" charset="0"/>
              </a:rPr>
              <a:t>, je …</a:t>
            </a: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p:txBody>
      </p:sp>
      <p:pic>
        <p:nvPicPr>
          <p:cNvPr id="5126" name="Picture 6" descr="Troglodyte houses and caves of Les Eyzies de Tayac | Cave house ...">
            <a:extLst>
              <a:ext uri="{FF2B5EF4-FFF2-40B4-BE49-F238E27FC236}">
                <a16:creationId xmlns:a16="http://schemas.microsoft.com/office/drawing/2014/main" id="{03F92F36-7FBA-4C31-918B-2EE6D51D05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01" t="14286" b="13746"/>
          <a:stretch/>
        </p:blipFill>
        <p:spPr bwMode="auto">
          <a:xfrm>
            <a:off x="338545" y="3350639"/>
            <a:ext cx="2673329" cy="16145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a Dordogne - Baignades Sauvages France: Les plus beaux lacs ...">
            <a:extLst>
              <a:ext uri="{FF2B5EF4-FFF2-40B4-BE49-F238E27FC236}">
                <a16:creationId xmlns:a16="http://schemas.microsoft.com/office/drawing/2014/main" id="{4053DE03-EC8B-4571-A5FC-5AC7E9EC3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453" y="5306675"/>
            <a:ext cx="2254778" cy="150612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rché traditionnel du dimanche, ISSIGEAC | Tourismus in Pays de ...">
            <a:extLst>
              <a:ext uri="{FF2B5EF4-FFF2-40B4-BE49-F238E27FC236}">
                <a16:creationId xmlns:a16="http://schemas.microsoft.com/office/drawing/2014/main" id="{B6F1A363-DC6A-4295-BB2B-0C08BC66AA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34" y="5085045"/>
            <a:ext cx="2270300" cy="163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7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D422-D540-4A04-A5EF-088B203F5F18}"/>
              </a:ext>
            </a:extLst>
          </p:cNvPr>
          <p:cNvSpPr>
            <a:spLocks noGrp="1"/>
          </p:cNvSpPr>
          <p:nvPr>
            <p:ph type="title"/>
          </p:nvPr>
        </p:nvSpPr>
        <p:spPr>
          <a:ln>
            <a:solidFill>
              <a:srgbClr val="0070C0"/>
            </a:solidFill>
          </a:ln>
        </p:spPr>
        <p:txBody>
          <a:bodyPr>
            <a:normAutofit/>
          </a:bodyPr>
          <a:lstStyle/>
          <a:p>
            <a:r>
              <a:rPr lang="fr-FR" sz="1600" b="1" dirty="0">
                <a:solidFill>
                  <a:srgbClr val="0070C0"/>
                </a:solidFill>
                <a:latin typeface="Cambria" panose="02040503050406030204" pitchFamily="18" charset="0"/>
                <a:ea typeface="Cambria" panose="02040503050406030204" pitchFamily="18" charset="0"/>
              </a:rPr>
              <a:t>A2-1</a:t>
            </a:r>
            <a:r>
              <a:rPr lang="fr-FR" sz="1600" b="1" dirty="0">
                <a:latin typeface="Cambria" panose="02040503050406030204" pitchFamily="18" charset="0"/>
                <a:ea typeface="Cambria" panose="02040503050406030204" pitchFamily="18" charset="0"/>
              </a:rPr>
              <a:t>  Déclinez poliment cette invitation en expliquant les raisons de votre absence</a:t>
            </a:r>
            <a:br>
              <a:rPr lang="fr-FR" sz="1600" b="1" dirty="0">
                <a:latin typeface="Cambria" panose="02040503050406030204" pitchFamily="18" charset="0"/>
                <a:ea typeface="Cambria" panose="02040503050406030204" pitchFamily="18" charset="0"/>
              </a:rPr>
            </a:br>
            <a:br>
              <a:rPr lang="en-US" sz="1600" dirty="0">
                <a:latin typeface="Cambria" panose="02040503050406030204" pitchFamily="18" charset="0"/>
                <a:ea typeface="Cambria" panose="02040503050406030204" pitchFamily="18" charset="0"/>
              </a:rPr>
            </a:br>
            <a:r>
              <a:rPr lang="en-US" sz="1600" b="1" dirty="0">
                <a:solidFill>
                  <a:srgbClr val="0070C0"/>
                </a:solidFill>
                <a:latin typeface="Cambria" panose="02040503050406030204" pitchFamily="18" charset="0"/>
                <a:ea typeface="Cambria" panose="02040503050406030204" pitchFamily="18" charset="0"/>
              </a:rPr>
              <a:t>A2-1</a:t>
            </a:r>
            <a:r>
              <a:rPr lang="en-US" sz="1600" dirty="0">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Politely decline the following invitation while explaining why you will not be able to attend</a:t>
            </a:r>
            <a:endParaRPr lang="en-US" sz="1600" dirty="0">
              <a:latin typeface="Cambria" panose="02040503050406030204" pitchFamily="18" charset="0"/>
              <a:ea typeface="Cambria" panose="02040503050406030204" pitchFamily="18" charset="0"/>
            </a:endParaRPr>
          </a:p>
        </p:txBody>
      </p:sp>
      <p:pic>
        <p:nvPicPr>
          <p:cNvPr id="6" name="Content Placeholder 5" descr="A close up of a flower&#10;&#10;Description automatically generated">
            <a:extLst>
              <a:ext uri="{FF2B5EF4-FFF2-40B4-BE49-F238E27FC236}">
                <a16:creationId xmlns:a16="http://schemas.microsoft.com/office/drawing/2014/main" id="{04CAF54B-3805-4E0B-A87A-3F11F74A84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2100" y="1825625"/>
            <a:ext cx="3413190" cy="4802444"/>
          </a:xfrm>
        </p:spPr>
      </p:pic>
      <p:sp>
        <p:nvSpPr>
          <p:cNvPr id="4" name="Content Placeholder 3">
            <a:extLst>
              <a:ext uri="{FF2B5EF4-FFF2-40B4-BE49-F238E27FC236}">
                <a16:creationId xmlns:a16="http://schemas.microsoft.com/office/drawing/2014/main" id="{FBB4B4D9-3368-4F24-8119-CA3236E952A0}"/>
              </a:ext>
            </a:extLst>
          </p:cNvPr>
          <p:cNvSpPr>
            <a:spLocks noGrp="1"/>
          </p:cNvSpPr>
          <p:nvPr>
            <p:ph sz="half" idx="2"/>
          </p:nvPr>
        </p:nvSpPr>
        <p:spPr>
          <a:xfrm>
            <a:off x="6172200" y="2138289"/>
            <a:ext cx="5181600" cy="4351338"/>
          </a:xfrm>
          <a:ln>
            <a:solidFill>
              <a:srgbClr val="0070C0"/>
            </a:solidFill>
          </a:ln>
        </p:spPr>
        <p:txBody>
          <a:bodyPr/>
          <a:lstStyle/>
          <a:p>
            <a:pPr marL="0" indent="0">
              <a:buNone/>
            </a:pPr>
            <a:endParaRPr lang="fr-FR" dirty="0"/>
          </a:p>
          <a:p>
            <a:pPr marL="0" indent="0">
              <a:buNone/>
            </a:pPr>
            <a:r>
              <a:rPr lang="en-US" sz="1600" dirty="0" err="1">
                <a:latin typeface="Cambria" panose="02040503050406030204" pitchFamily="18" charset="0"/>
                <a:ea typeface="Cambria" panose="02040503050406030204" pitchFamily="18" charset="0"/>
              </a:rPr>
              <a:t>Chers</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amis</a:t>
            </a:r>
            <a:r>
              <a:rPr lang="en-US" sz="1600" dirty="0">
                <a:latin typeface="Cambria" panose="02040503050406030204" pitchFamily="18" charset="0"/>
                <a:ea typeface="Cambria" panose="02040503050406030204" pitchFamily="18" charset="0"/>
              </a:rPr>
              <a:t>,</a:t>
            </a:r>
          </a:p>
          <a:p>
            <a:pPr marL="0" indent="0">
              <a:buNone/>
            </a:pPr>
            <a:endParaRPr lang="en-US" sz="1600" dirty="0">
              <a:latin typeface="Cambria" panose="02040503050406030204" pitchFamily="18" charset="0"/>
              <a:ea typeface="Cambria" panose="02040503050406030204" pitchFamily="18" charset="0"/>
            </a:endParaRPr>
          </a:p>
          <a:p>
            <a:pPr marL="0" indent="0">
              <a:buNone/>
            </a:pPr>
            <a:r>
              <a:rPr lang="en-US" sz="1600" i="1" dirty="0">
                <a:latin typeface="Cambria" panose="02040503050406030204" pitchFamily="18" charset="0"/>
                <a:ea typeface="Cambria" panose="02040503050406030204" pitchFamily="18" charset="0"/>
              </a:rPr>
              <a:t>[</a:t>
            </a:r>
            <a:r>
              <a:rPr lang="en-US" sz="1600" i="1" dirty="0" err="1">
                <a:latin typeface="Cambria" panose="02040503050406030204" pitchFamily="18" charset="0"/>
                <a:ea typeface="Cambria" panose="02040503050406030204" pitchFamily="18" charset="0"/>
              </a:rPr>
              <a:t>remerciements</a:t>
            </a:r>
            <a:r>
              <a:rPr lang="en-US" sz="1600" i="1" dirty="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a:t>
            </a:r>
          </a:p>
          <a:p>
            <a:pPr marL="0" indent="0">
              <a:buNone/>
            </a:pPr>
            <a:endParaRPr lang="en-US" sz="1600" dirty="0">
              <a:latin typeface="Cambria" panose="02040503050406030204" pitchFamily="18" charset="0"/>
              <a:ea typeface="Cambria" panose="02040503050406030204" pitchFamily="18" charset="0"/>
            </a:endParaRPr>
          </a:p>
          <a:p>
            <a:pPr marL="0" indent="0">
              <a:buNone/>
            </a:pPr>
            <a:r>
              <a:rPr lang="en-US" sz="1600" i="1" dirty="0">
                <a:latin typeface="Cambria" panose="02040503050406030204" pitchFamily="18" charset="0"/>
                <a:ea typeface="Cambria" panose="02040503050406030204" pitchFamily="18" charset="0"/>
              </a:rPr>
              <a:t>[justification]</a:t>
            </a:r>
            <a:r>
              <a:rPr lang="en-US" sz="1600" dirty="0">
                <a:latin typeface="Cambria" panose="02040503050406030204" pitchFamily="18" charset="0"/>
                <a:ea typeface="Cambria" panose="02040503050406030204" pitchFamily="18" charset="0"/>
              </a:rPr>
              <a:t>…</a:t>
            </a:r>
          </a:p>
          <a:p>
            <a:pPr marL="0" indent="0">
              <a:buNone/>
            </a:pPr>
            <a:endParaRPr lang="en-US" sz="1600" dirty="0">
              <a:latin typeface="Cambria" panose="02040503050406030204" pitchFamily="18" charset="0"/>
              <a:ea typeface="Cambria" panose="02040503050406030204" pitchFamily="18" charset="0"/>
            </a:endParaRPr>
          </a:p>
          <a:p>
            <a:pPr marL="0" indent="0">
              <a:buNone/>
            </a:pPr>
            <a:r>
              <a:rPr lang="en-US" sz="1600" i="1" dirty="0">
                <a:latin typeface="Cambria" panose="02040503050406030204" pitchFamily="18" charset="0"/>
                <a:ea typeface="Cambria" panose="02040503050406030204" pitchFamily="18" charset="0"/>
              </a:rPr>
              <a:t>[</a:t>
            </a:r>
            <a:r>
              <a:rPr lang="en-US" sz="1600" i="1" dirty="0" err="1">
                <a:latin typeface="Cambria" panose="02040503050406030204" pitchFamily="18" charset="0"/>
                <a:ea typeface="Cambria" panose="02040503050406030204" pitchFamily="18" charset="0"/>
              </a:rPr>
              <a:t>formule</a:t>
            </a:r>
            <a:r>
              <a:rPr lang="en-US" sz="1600" i="1" dirty="0">
                <a:latin typeface="Cambria" panose="02040503050406030204" pitchFamily="18" charset="0"/>
                <a:ea typeface="Cambria" panose="02040503050406030204" pitchFamily="18" charset="0"/>
              </a:rPr>
              <a:t> de politesse]</a:t>
            </a:r>
            <a:r>
              <a:rPr lang="en-US" sz="1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09442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A699-FB14-45C0-A3A6-4A7A82F62B8F}"/>
              </a:ext>
            </a:extLst>
          </p:cNvPr>
          <p:cNvSpPr>
            <a:spLocks noGrp="1"/>
          </p:cNvSpPr>
          <p:nvPr>
            <p:ph type="title"/>
          </p:nvPr>
        </p:nvSpPr>
        <p:spPr>
          <a:ln>
            <a:solidFill>
              <a:srgbClr val="0070C0"/>
            </a:solidFill>
          </a:ln>
        </p:spPr>
        <p:txBody>
          <a:bodyPr>
            <a:normAutofit/>
          </a:bodyPr>
          <a:lstStyle/>
          <a:p>
            <a:r>
              <a:rPr lang="fr-FR" sz="1600" b="1" dirty="0">
                <a:solidFill>
                  <a:srgbClr val="0070C0"/>
                </a:solidFill>
                <a:latin typeface="Cambria" panose="02040503050406030204" pitchFamily="18" charset="0"/>
                <a:ea typeface="Cambria" panose="02040503050406030204" pitchFamily="18" charset="0"/>
              </a:rPr>
              <a:t>A2-2</a:t>
            </a:r>
            <a:r>
              <a:rPr lang="fr-FR" sz="1600" b="1" dirty="0">
                <a:latin typeface="Cambria" panose="02040503050406030204" pitchFamily="18" charset="0"/>
                <a:ea typeface="Cambria" panose="02040503050406030204" pitchFamily="18" charset="0"/>
              </a:rPr>
              <a:t>  Décrivez votre meilleur ami d’enfance (physique, caractère, habitudes, activités préférées) et un souvenir que vous avez partagé ensemble.</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b="1" dirty="0">
                <a:solidFill>
                  <a:srgbClr val="0070C0"/>
                </a:solidFill>
                <a:latin typeface="Cambria" panose="02040503050406030204" pitchFamily="18" charset="0"/>
                <a:ea typeface="Cambria" panose="02040503050406030204" pitchFamily="18" charset="0"/>
              </a:rPr>
              <a:t>A2-2</a:t>
            </a:r>
            <a:r>
              <a:rPr lang="en-US" sz="1600" dirty="0">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Describe your best friend from childhood (physical appearance, personality, habits, hobbies) then tell a memory you shared together.</a:t>
            </a:r>
            <a:endParaRPr lang="en-US" sz="1600" dirty="0">
              <a:latin typeface="Cambria" panose="02040503050406030204" pitchFamily="18" charset="0"/>
              <a:ea typeface="Cambria" panose="02040503050406030204" pitchFamily="18" charset="0"/>
            </a:endParaRPr>
          </a:p>
        </p:txBody>
      </p:sp>
      <p:pic>
        <p:nvPicPr>
          <p:cNvPr id="4098" name="Picture 2" descr="Comportement : les enfants qui ont des tics ne s'en débarrassent ...">
            <a:extLst>
              <a:ext uri="{FF2B5EF4-FFF2-40B4-BE49-F238E27FC236}">
                <a16:creationId xmlns:a16="http://schemas.microsoft.com/office/drawing/2014/main" id="{9078029C-F814-4DE7-951B-BBF9B8E1038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8125" y="2182019"/>
            <a:ext cx="5143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E850F1B-7980-4FB9-BD50-8981CF2FF58C}"/>
              </a:ext>
            </a:extLst>
          </p:cNvPr>
          <p:cNvSpPr>
            <a:spLocks noGrp="1"/>
          </p:cNvSpPr>
          <p:nvPr>
            <p:ph sz="half" idx="2"/>
          </p:nvPr>
        </p:nvSpPr>
        <p:spPr>
          <a:xfrm>
            <a:off x="5514392" y="1825625"/>
            <a:ext cx="5839408" cy="4351338"/>
          </a:xfrm>
          <a:ln>
            <a:solidFill>
              <a:srgbClr val="0070C0"/>
            </a:solidFill>
          </a:ln>
        </p:spPr>
        <p:txBody>
          <a:bodyPr/>
          <a:lstStyle/>
          <a:p>
            <a:pPr marL="0" indent="0">
              <a:buNone/>
            </a:pPr>
            <a:r>
              <a:rPr lang="fr-FR" sz="1600" dirty="0">
                <a:latin typeface="Cambria" panose="02040503050406030204" pitchFamily="18" charset="0"/>
                <a:ea typeface="Cambria" panose="02040503050406030204" pitchFamily="18" charset="0"/>
              </a:rPr>
              <a:t>Mon meilleur ami d’enfance …</a:t>
            </a: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r>
              <a:rPr lang="fr-FR" sz="1600" dirty="0">
                <a:latin typeface="Cambria" panose="02040503050406030204" pitchFamily="18" charset="0"/>
                <a:ea typeface="Cambria" panose="02040503050406030204" pitchFamily="18" charset="0"/>
              </a:rPr>
              <a:t>Un jour, …</a:t>
            </a: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fr-FR" sz="1600" dirty="0">
              <a:latin typeface="Cambria" panose="02040503050406030204" pitchFamily="18" charset="0"/>
              <a:ea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349364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132B-FF84-4BF5-88C7-CE33091C077B}"/>
              </a:ext>
            </a:extLst>
          </p:cNvPr>
          <p:cNvSpPr>
            <a:spLocks noGrp="1"/>
          </p:cNvSpPr>
          <p:nvPr>
            <p:ph type="title"/>
          </p:nvPr>
        </p:nvSpPr>
        <p:spPr>
          <a:xfrm>
            <a:off x="838200" y="365125"/>
            <a:ext cx="10782300" cy="1325563"/>
          </a:xfrm>
          <a:ln>
            <a:solidFill>
              <a:srgbClr val="0070C0"/>
            </a:solidFill>
          </a:ln>
        </p:spPr>
        <p:txBody>
          <a:bodyPr>
            <a:normAutofit/>
          </a:bodyPr>
          <a:lstStyle/>
          <a:p>
            <a:r>
              <a:rPr lang="fr-FR" sz="1600" b="1" dirty="0">
                <a:solidFill>
                  <a:srgbClr val="0070C0"/>
                </a:solidFill>
                <a:latin typeface="Cambria" panose="02040503050406030204" pitchFamily="18" charset="0"/>
                <a:ea typeface="Cambria" panose="02040503050406030204" pitchFamily="18" charset="0"/>
              </a:rPr>
              <a:t>A2-3</a:t>
            </a:r>
            <a:r>
              <a:rPr lang="fr-FR" sz="1600" b="1" dirty="0">
                <a:latin typeface="Cambria" panose="02040503050406030204" pitchFamily="18" charset="0"/>
                <a:ea typeface="Cambria" panose="02040503050406030204" pitchFamily="18" charset="0"/>
              </a:rPr>
              <a:t>  Comparez ces deux appartements. Dites dans quel appartement vous aimeriez vitre et expliquez pourquoi.</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b="1" dirty="0">
                <a:solidFill>
                  <a:srgbClr val="0070C0"/>
                </a:solidFill>
                <a:latin typeface="Cambria" panose="02040503050406030204" pitchFamily="18" charset="0"/>
                <a:ea typeface="Cambria" panose="02040503050406030204" pitchFamily="18" charset="0"/>
              </a:rPr>
              <a:t>A2-3</a:t>
            </a:r>
            <a:r>
              <a:rPr lang="en-US" sz="1600" dirty="0">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Compare these two apartments. Tell which apartment you would like to live in and explain why.</a:t>
            </a:r>
            <a:endParaRPr lang="en-US" sz="1600" dirty="0"/>
          </a:p>
        </p:txBody>
      </p:sp>
      <p:pic>
        <p:nvPicPr>
          <p:cNvPr id="12" name="Content Placeholder 11">
            <a:extLst>
              <a:ext uri="{FF2B5EF4-FFF2-40B4-BE49-F238E27FC236}">
                <a16:creationId xmlns:a16="http://schemas.microsoft.com/office/drawing/2014/main" id="{CC93A3EC-0A54-4824-A10C-0C1565150B1C}"/>
              </a:ext>
            </a:extLst>
          </p:cNvPr>
          <p:cNvPicPr>
            <a:picLocks noGrp="1" noChangeAspect="1"/>
          </p:cNvPicPr>
          <p:nvPr>
            <p:ph sz="half" idx="1"/>
          </p:nvPr>
        </p:nvPicPr>
        <p:blipFill>
          <a:blip r:embed="rId2"/>
          <a:stretch>
            <a:fillRect/>
          </a:stretch>
        </p:blipFill>
        <p:spPr>
          <a:xfrm>
            <a:off x="69949" y="2000250"/>
            <a:ext cx="6461207" cy="3771900"/>
          </a:xfrm>
        </p:spPr>
      </p:pic>
      <p:sp>
        <p:nvSpPr>
          <p:cNvPr id="4" name="Content Placeholder 3">
            <a:extLst>
              <a:ext uri="{FF2B5EF4-FFF2-40B4-BE49-F238E27FC236}">
                <a16:creationId xmlns:a16="http://schemas.microsoft.com/office/drawing/2014/main" id="{D54BDA36-84C4-40D2-BCB1-D23837C8E550}"/>
              </a:ext>
            </a:extLst>
          </p:cNvPr>
          <p:cNvSpPr>
            <a:spLocks noGrp="1"/>
          </p:cNvSpPr>
          <p:nvPr>
            <p:ph sz="half" idx="2"/>
          </p:nvPr>
        </p:nvSpPr>
        <p:spPr>
          <a:xfrm>
            <a:off x="6696075" y="1815306"/>
            <a:ext cx="5181600" cy="4351338"/>
          </a:xfrm>
          <a:ln>
            <a:solidFill>
              <a:srgbClr val="0070C0"/>
            </a:solidFill>
          </a:ln>
        </p:spPr>
        <p:txBody>
          <a:bodyPr/>
          <a:lstStyle/>
          <a:p>
            <a:endParaRPr lang="fr-FR" dirty="0"/>
          </a:p>
          <a:p>
            <a:pPr marL="0" indent="0">
              <a:buNone/>
            </a:pPr>
            <a:r>
              <a:rPr lang="en-US" dirty="0"/>
              <a:t> </a:t>
            </a:r>
            <a:r>
              <a:rPr lang="en-US" sz="1600" dirty="0" err="1">
                <a:latin typeface="Cambria" panose="02040503050406030204" pitchFamily="18" charset="0"/>
                <a:ea typeface="Cambria" panose="02040503050406030204" pitchFamily="18" charset="0"/>
              </a:rPr>
              <a:t>L’appartement</a:t>
            </a:r>
            <a:r>
              <a:rPr lang="en-US" sz="16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84283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90F5-751A-49B6-B254-C064E59A71BB}"/>
              </a:ext>
            </a:extLst>
          </p:cNvPr>
          <p:cNvSpPr>
            <a:spLocks noGrp="1"/>
          </p:cNvSpPr>
          <p:nvPr>
            <p:ph type="title"/>
          </p:nvPr>
        </p:nvSpPr>
        <p:spPr>
          <a:ln>
            <a:solidFill>
              <a:srgbClr val="0070C0"/>
            </a:solidFill>
          </a:ln>
        </p:spPr>
        <p:txBody>
          <a:bodyPr>
            <a:normAutofit/>
          </a:bodyPr>
          <a:lstStyle/>
          <a:p>
            <a:r>
              <a:rPr lang="fr-FR" sz="1800" b="1" dirty="0">
                <a:solidFill>
                  <a:srgbClr val="0070C0"/>
                </a:solidFill>
                <a:latin typeface="Cambria" panose="02040503050406030204" pitchFamily="18" charset="0"/>
                <a:ea typeface="Cambria" panose="02040503050406030204" pitchFamily="18" charset="0"/>
              </a:rPr>
              <a:t>A2-4</a:t>
            </a:r>
            <a:r>
              <a:rPr lang="fr-FR" sz="1800" b="1" dirty="0">
                <a:latin typeface="Cambria" panose="02040503050406030204" pitchFamily="18" charset="0"/>
                <a:ea typeface="Cambria" panose="02040503050406030204" pitchFamily="18" charset="0"/>
              </a:rPr>
              <a:t>  Décrivez vos activités d’hier, d’aujourd’hui et de demain.</a:t>
            </a:r>
            <a:br>
              <a:rPr lang="en-US" sz="1800" dirty="0">
                <a:latin typeface="Cambria" panose="02040503050406030204" pitchFamily="18" charset="0"/>
                <a:ea typeface="Cambria" panose="02040503050406030204" pitchFamily="18" charset="0"/>
              </a:rPr>
            </a:br>
            <a:r>
              <a:rPr lang="fr-FR" sz="1800" b="1" dirty="0">
                <a:latin typeface="Cambria" panose="02040503050406030204" pitchFamily="18" charset="0"/>
                <a:ea typeface="Cambria" panose="02040503050406030204" pitchFamily="18" charset="0"/>
              </a:rPr>
              <a:t> </a:t>
            </a:r>
            <a:br>
              <a:rPr lang="en-US" sz="1800" dirty="0">
                <a:latin typeface="Cambria" panose="02040503050406030204" pitchFamily="18" charset="0"/>
                <a:ea typeface="Cambria" panose="02040503050406030204" pitchFamily="18" charset="0"/>
              </a:rPr>
            </a:br>
            <a:r>
              <a:rPr lang="en-US" sz="1800" b="1" dirty="0">
                <a:solidFill>
                  <a:srgbClr val="0070C0"/>
                </a:solidFill>
                <a:latin typeface="Cambria" panose="02040503050406030204" pitchFamily="18" charset="0"/>
                <a:ea typeface="Cambria" panose="02040503050406030204" pitchFamily="18" charset="0"/>
              </a:rPr>
              <a:t>A2-4</a:t>
            </a:r>
            <a:r>
              <a:rPr lang="en-US" sz="1800" dirty="0">
                <a:latin typeface="Cambria" panose="02040503050406030204" pitchFamily="18" charset="0"/>
                <a:ea typeface="Cambria" panose="02040503050406030204" pitchFamily="18" charset="0"/>
              </a:rPr>
              <a:t>  </a:t>
            </a:r>
            <a:r>
              <a:rPr lang="en-US" sz="1800" i="1" dirty="0">
                <a:latin typeface="Cambria" panose="02040503050406030204" pitchFamily="18" charset="0"/>
                <a:ea typeface="Cambria" panose="02040503050406030204" pitchFamily="18" charset="0"/>
              </a:rPr>
              <a:t>Describe your activities of yesterday, today and tomorrow</a:t>
            </a:r>
            <a:r>
              <a:rPr lang="en-US" sz="2400" i="1" dirty="0">
                <a:latin typeface="Cambria" panose="02040503050406030204" pitchFamily="18" charset="0"/>
                <a:ea typeface="Cambria" panose="02040503050406030204" pitchFamily="18" charset="0"/>
              </a:rPr>
              <a:t>.</a:t>
            </a:r>
            <a:endParaRPr lang="en-US" sz="2400" dirty="0">
              <a:solidFill>
                <a:schemeClr val="accent2">
                  <a:lumMod val="60000"/>
                  <a:lumOff val="40000"/>
                </a:schemeClr>
              </a:solidFill>
              <a:latin typeface="Cambria" panose="02040503050406030204" pitchFamily="18" charset="0"/>
              <a:ea typeface="Cambria" panose="02040503050406030204" pitchFamily="18" charset="0"/>
            </a:endParaRPr>
          </a:p>
        </p:txBody>
      </p:sp>
      <p:pic>
        <p:nvPicPr>
          <p:cNvPr id="5" name="image19.png">
            <a:extLst>
              <a:ext uri="{FF2B5EF4-FFF2-40B4-BE49-F238E27FC236}">
                <a16:creationId xmlns:a16="http://schemas.microsoft.com/office/drawing/2014/main" id="{A73DD20C-3BC3-4E00-B520-CC94099249C4}"/>
              </a:ext>
            </a:extLst>
          </p:cNvPr>
          <p:cNvPicPr>
            <a:picLocks noGrp="1"/>
          </p:cNvPicPr>
          <p:nvPr>
            <p:ph sz="half" idx="1"/>
          </p:nvPr>
        </p:nvPicPr>
        <p:blipFill>
          <a:blip r:embed="rId2" cstate="print"/>
          <a:stretch>
            <a:fillRect/>
          </a:stretch>
        </p:blipFill>
        <p:spPr>
          <a:xfrm>
            <a:off x="752109" y="1825625"/>
            <a:ext cx="4439015" cy="4889500"/>
          </a:xfrm>
          <a:prstGeom prst="rect">
            <a:avLst/>
          </a:prstGeom>
        </p:spPr>
      </p:pic>
      <p:sp>
        <p:nvSpPr>
          <p:cNvPr id="4" name="Content Placeholder 3">
            <a:extLst>
              <a:ext uri="{FF2B5EF4-FFF2-40B4-BE49-F238E27FC236}">
                <a16:creationId xmlns:a16="http://schemas.microsoft.com/office/drawing/2014/main" id="{E2A13D17-94EF-4C52-8486-A68F10608DBC}"/>
              </a:ext>
            </a:extLst>
          </p:cNvPr>
          <p:cNvSpPr>
            <a:spLocks noGrp="1"/>
          </p:cNvSpPr>
          <p:nvPr>
            <p:ph sz="half" idx="2"/>
          </p:nvPr>
        </p:nvSpPr>
        <p:spPr>
          <a:ln>
            <a:solidFill>
              <a:srgbClr val="0070C0"/>
            </a:solidFill>
          </a:ln>
        </p:spPr>
        <p:txBody>
          <a:bodyPr>
            <a:normAutofit/>
          </a:bodyPr>
          <a:lstStyle/>
          <a:p>
            <a:r>
              <a:rPr lang="fr-FR" sz="1600" dirty="0">
                <a:latin typeface="Cambria" panose="02040503050406030204" pitchFamily="18" charset="0"/>
                <a:ea typeface="Cambria" panose="02040503050406030204" pitchFamily="18" charset="0"/>
              </a:rPr>
              <a:t>Hier, </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r>
              <a:rPr lang="fr-FR" sz="1600" dirty="0">
                <a:latin typeface="Cambria" panose="02040503050406030204" pitchFamily="18" charset="0"/>
                <a:ea typeface="Cambria" panose="02040503050406030204" pitchFamily="18" charset="0"/>
              </a:rPr>
              <a:t>Aujourd’hui,</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r>
              <a:rPr lang="fr-FR" sz="1600" dirty="0">
                <a:latin typeface="Cambria" panose="02040503050406030204" pitchFamily="18" charset="0"/>
                <a:ea typeface="Cambria" panose="02040503050406030204" pitchFamily="18" charset="0"/>
              </a:rPr>
              <a:t>Demain, </a:t>
            </a:r>
          </a:p>
        </p:txBody>
      </p:sp>
    </p:spTree>
    <p:extLst>
      <p:ext uri="{BB962C8B-B14F-4D97-AF65-F5344CB8AC3E}">
        <p14:creationId xmlns:p14="http://schemas.microsoft.com/office/powerpoint/2010/main" val="238187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4C43-5892-43DC-B2E2-FD391D579317}"/>
              </a:ext>
            </a:extLst>
          </p:cNvPr>
          <p:cNvSpPr>
            <a:spLocks noGrp="1"/>
          </p:cNvSpPr>
          <p:nvPr>
            <p:ph type="title"/>
          </p:nvPr>
        </p:nvSpPr>
        <p:spPr>
          <a:ln>
            <a:solidFill>
              <a:schemeClr val="accent2">
                <a:lumMod val="60000"/>
                <a:lumOff val="40000"/>
              </a:schemeClr>
            </a:solidFill>
          </a:ln>
        </p:spPr>
        <p:txBody>
          <a:bodyPr>
            <a:normAutofit/>
          </a:bodyPr>
          <a:lstStyle/>
          <a:p>
            <a:pPr algn="just"/>
            <a:r>
              <a:rPr lang="fr-FR" sz="1800" b="1" dirty="0">
                <a:solidFill>
                  <a:schemeClr val="accent2">
                    <a:lumMod val="60000"/>
                    <a:lumOff val="40000"/>
                  </a:schemeClr>
                </a:solidFill>
                <a:latin typeface="Cambria" panose="02040503050406030204" pitchFamily="18" charset="0"/>
                <a:ea typeface="Cambria" panose="02040503050406030204" pitchFamily="18" charset="0"/>
              </a:rPr>
              <a:t>B1-1</a:t>
            </a:r>
            <a:r>
              <a:rPr lang="fr-FR" sz="1600" b="1" dirty="0">
                <a:latin typeface="Cambria" panose="02040503050406030204" pitchFamily="18" charset="0"/>
                <a:ea typeface="Cambria" panose="02040503050406030204" pitchFamily="18" charset="0"/>
              </a:rPr>
              <a:t>  Vous venez d’acheter un téléphone portable qui ne fonctionne pas. Vous écrivez au service client pour expliquer les raisons de votre mécontentement, et demander un dédommagement. (10 lignes minimum) </a:t>
            </a:r>
            <a:br>
              <a:rPr lang="en-US" sz="1600" dirty="0">
                <a:latin typeface="Cambria" panose="02040503050406030204" pitchFamily="18" charset="0"/>
                <a:ea typeface="Cambria" panose="02040503050406030204" pitchFamily="18" charset="0"/>
              </a:rPr>
            </a:br>
            <a:endParaRPr lang="en-US" sz="1600" dirty="0"/>
          </a:p>
        </p:txBody>
      </p:sp>
      <p:pic>
        <p:nvPicPr>
          <p:cNvPr id="7" name="Content Placeholder 6" descr="A remote control&#10;&#10;Description automatically generated">
            <a:extLst>
              <a:ext uri="{FF2B5EF4-FFF2-40B4-BE49-F238E27FC236}">
                <a16:creationId xmlns:a16="http://schemas.microsoft.com/office/drawing/2014/main" id="{9640DB2A-188D-4737-A0CB-7CAB541CF7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3208359" cy="4351338"/>
          </a:xfrm>
        </p:spPr>
      </p:pic>
      <p:sp>
        <p:nvSpPr>
          <p:cNvPr id="4" name="Content Placeholder 3">
            <a:extLst>
              <a:ext uri="{FF2B5EF4-FFF2-40B4-BE49-F238E27FC236}">
                <a16:creationId xmlns:a16="http://schemas.microsoft.com/office/drawing/2014/main" id="{79303348-58EF-4EBA-812A-8F6384C79D98}"/>
              </a:ext>
            </a:extLst>
          </p:cNvPr>
          <p:cNvSpPr>
            <a:spLocks noGrp="1"/>
          </p:cNvSpPr>
          <p:nvPr>
            <p:ph sz="half" idx="2"/>
          </p:nvPr>
        </p:nvSpPr>
        <p:spPr>
          <a:xfrm>
            <a:off x="4702629" y="1825625"/>
            <a:ext cx="6651171" cy="4351338"/>
          </a:xfrm>
          <a:ln>
            <a:solidFill>
              <a:schemeClr val="accent2">
                <a:lumMod val="60000"/>
                <a:lumOff val="40000"/>
              </a:schemeClr>
            </a:solidFill>
          </a:ln>
        </p:spPr>
        <p:txBody>
          <a:bodyPr/>
          <a:lstStyle/>
          <a:p>
            <a:pPr marL="0" indent="0">
              <a:buNone/>
            </a:pPr>
            <a:r>
              <a:rPr lang="en-US" sz="1600" dirty="0">
                <a:latin typeface="Cambria" panose="02040503050406030204" pitchFamily="18" charset="0"/>
                <a:ea typeface="Cambria" panose="02040503050406030204" pitchFamily="18" charset="0"/>
              </a:rPr>
              <a:t>Madame, Monsieur,</a:t>
            </a: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836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9F3C-5403-472C-B955-A125A53D1413}"/>
              </a:ext>
            </a:extLst>
          </p:cNvPr>
          <p:cNvSpPr>
            <a:spLocks noGrp="1"/>
          </p:cNvSpPr>
          <p:nvPr>
            <p:ph type="title"/>
          </p:nvPr>
        </p:nvSpPr>
        <p:spPr>
          <a:ln>
            <a:solidFill>
              <a:schemeClr val="accent2">
                <a:lumMod val="60000"/>
                <a:lumOff val="40000"/>
              </a:schemeClr>
            </a:solidFill>
          </a:ln>
        </p:spPr>
        <p:txBody>
          <a:bodyPr>
            <a:normAutofit/>
          </a:bodyPr>
          <a:lstStyle/>
          <a:p>
            <a:pPr algn="just"/>
            <a:r>
              <a:rPr lang="fr-FR" sz="1600" b="1" dirty="0">
                <a:solidFill>
                  <a:schemeClr val="accent2">
                    <a:lumMod val="60000"/>
                    <a:lumOff val="40000"/>
                  </a:schemeClr>
                </a:solidFill>
                <a:latin typeface="Cambria" panose="02040503050406030204" pitchFamily="18" charset="0"/>
                <a:ea typeface="Cambria" panose="02040503050406030204" pitchFamily="18" charset="0"/>
              </a:rPr>
              <a:t>B1-2</a:t>
            </a:r>
            <a:r>
              <a:rPr lang="fr-FR" sz="1600" b="1" dirty="0">
                <a:latin typeface="Cambria" panose="02040503050406030204" pitchFamily="18" charset="0"/>
                <a:ea typeface="Cambria" panose="02040503050406030204" pitchFamily="18" charset="0"/>
              </a:rPr>
              <a:t>  Un de vos amis vous annonce qu’il hésite à poursuivre ses études à l’étranger. Vous lui écrivez un mail dans lequel vous lui expliquez l’intérêt d’une telle expérience et  le convaincre de continuer. (10 lignes minimum)</a:t>
            </a:r>
            <a:endParaRPr lang="en-US" sz="1600" dirty="0"/>
          </a:p>
        </p:txBody>
      </p:sp>
      <p:pic>
        <p:nvPicPr>
          <p:cNvPr id="8" name="Content Placeholder 7" descr="A close up of a logo&#10;&#10;Description automatically generated">
            <a:extLst>
              <a:ext uri="{FF2B5EF4-FFF2-40B4-BE49-F238E27FC236}">
                <a16:creationId xmlns:a16="http://schemas.microsoft.com/office/drawing/2014/main" id="{DE005A7E-1A8D-4D35-83C2-2B1FDA30AD5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075" y="1825625"/>
            <a:ext cx="4857276" cy="3927475"/>
          </a:xfrm>
        </p:spPr>
      </p:pic>
      <p:sp>
        <p:nvSpPr>
          <p:cNvPr id="4" name="Content Placeholder 3">
            <a:extLst>
              <a:ext uri="{FF2B5EF4-FFF2-40B4-BE49-F238E27FC236}">
                <a16:creationId xmlns:a16="http://schemas.microsoft.com/office/drawing/2014/main" id="{BCF46CBC-3387-4020-93AA-54835DBF2DBA}"/>
              </a:ext>
            </a:extLst>
          </p:cNvPr>
          <p:cNvSpPr>
            <a:spLocks noGrp="1"/>
          </p:cNvSpPr>
          <p:nvPr>
            <p:ph sz="half" idx="2"/>
          </p:nvPr>
        </p:nvSpPr>
        <p:spPr>
          <a:xfrm>
            <a:off x="5210175" y="1825625"/>
            <a:ext cx="6610350" cy="4667250"/>
          </a:xfrm>
          <a:ln>
            <a:solidFill>
              <a:schemeClr val="accent2">
                <a:lumMod val="60000"/>
                <a:lumOff val="40000"/>
              </a:schemeClr>
            </a:solidFill>
          </a:ln>
        </p:spPr>
        <p:txBody>
          <a:bodyPr>
            <a:normAutofit/>
          </a:bodyPr>
          <a:lstStyle/>
          <a:p>
            <a:r>
              <a:rPr lang="fr-FR" sz="1600" i="1" dirty="0">
                <a:latin typeface="Cambria" panose="02040503050406030204" pitchFamily="18" charset="0"/>
                <a:ea typeface="Cambria" panose="02040503050406030204" pitchFamily="18" charset="0"/>
              </a:rPr>
              <a:t>Votre réponse</a:t>
            </a: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pPr marL="0" indent="0">
              <a:buNone/>
            </a:pPr>
            <a:endParaRPr lang="en-US" sz="1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460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A7C2-10AB-4B47-A17D-48C31B820D8B}"/>
              </a:ext>
            </a:extLst>
          </p:cNvPr>
          <p:cNvSpPr>
            <a:spLocks noGrp="1"/>
          </p:cNvSpPr>
          <p:nvPr>
            <p:ph type="title"/>
          </p:nvPr>
        </p:nvSpPr>
        <p:spPr>
          <a:ln>
            <a:solidFill>
              <a:schemeClr val="accent2">
                <a:lumMod val="60000"/>
                <a:lumOff val="40000"/>
              </a:schemeClr>
            </a:solidFill>
          </a:ln>
        </p:spPr>
        <p:txBody>
          <a:bodyPr>
            <a:normAutofit/>
          </a:bodyPr>
          <a:lstStyle/>
          <a:p>
            <a:r>
              <a:rPr lang="fr-FR" sz="1600" b="1" dirty="0">
                <a:solidFill>
                  <a:schemeClr val="accent2">
                    <a:lumMod val="60000"/>
                    <a:lumOff val="40000"/>
                  </a:schemeClr>
                </a:solidFill>
                <a:latin typeface="Cambria" panose="02040503050406030204" pitchFamily="18" charset="0"/>
                <a:ea typeface="Cambria" panose="02040503050406030204" pitchFamily="18" charset="0"/>
              </a:rPr>
              <a:t>B1-3</a:t>
            </a:r>
            <a:r>
              <a:rPr lang="fr-FR" sz="1600" b="1" dirty="0">
                <a:latin typeface="Cambria" panose="02040503050406030204" pitchFamily="18" charset="0"/>
                <a:ea typeface="Cambria" panose="02040503050406030204" pitchFamily="18" charset="0"/>
              </a:rPr>
              <a:t>  Votre compagne/compagnon vous fait une surprise : il/elle vous propose d’emménager dans une de ces maisons. (environ 10 lignes)</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Dites lui si vous </a:t>
            </a:r>
            <a:r>
              <a:rPr lang="fr-FR" sz="1600" b="1" u="sng" dirty="0">
                <a:latin typeface="Cambria" panose="02040503050406030204" pitchFamily="18" charset="0"/>
                <a:ea typeface="Cambria" panose="02040503050406030204" pitchFamily="18" charset="0"/>
              </a:rPr>
              <a:t>aimeriez</a:t>
            </a:r>
            <a:r>
              <a:rPr lang="fr-FR" sz="1600" b="1" dirty="0">
                <a:latin typeface="Cambria" panose="02040503050406030204" pitchFamily="18" charset="0"/>
                <a:ea typeface="Cambria" panose="02040503050406030204" pitchFamily="18" charset="0"/>
              </a:rPr>
              <a:t> ou non vivre dans l’un des ces habitats et expliquez pourquoi.</a:t>
            </a:r>
            <a:br>
              <a:rPr lang="en-US" sz="1600"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Expliquez-lui quels changements ce nouvel environnement </a:t>
            </a:r>
            <a:r>
              <a:rPr lang="fr-FR" sz="1600" b="1" u="sng" dirty="0">
                <a:latin typeface="Cambria" panose="02040503050406030204" pitchFamily="18" charset="0"/>
                <a:ea typeface="Cambria" panose="02040503050406030204" pitchFamily="18" charset="0"/>
              </a:rPr>
              <a:t>apporterait</a:t>
            </a:r>
            <a:r>
              <a:rPr lang="fr-FR" sz="1600" b="1" dirty="0">
                <a:latin typeface="Cambria" panose="02040503050406030204" pitchFamily="18" charset="0"/>
                <a:ea typeface="Cambria" panose="02040503050406030204" pitchFamily="18" charset="0"/>
              </a:rPr>
              <a:t> à votre vie.</a:t>
            </a:r>
            <a:endParaRPr lang="en-US" sz="1600" dirty="0">
              <a:latin typeface="Cambria" panose="02040503050406030204" pitchFamily="18" charset="0"/>
              <a:ea typeface="Cambria" panose="02040503050406030204" pitchFamily="18" charset="0"/>
            </a:endParaRPr>
          </a:p>
        </p:txBody>
      </p:sp>
      <p:pic>
        <p:nvPicPr>
          <p:cNvPr id="9" name="Content Placeholder 8" descr="A picture containing building, small, sitting, table&#10;&#10;Description automatically generated">
            <a:extLst>
              <a:ext uri="{FF2B5EF4-FFF2-40B4-BE49-F238E27FC236}">
                <a16:creationId xmlns:a16="http://schemas.microsoft.com/office/drawing/2014/main" id="{1D946294-509C-409A-B668-5D6A420865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83581"/>
            <a:ext cx="3783772" cy="4351338"/>
          </a:xfrm>
        </p:spPr>
      </p:pic>
      <p:sp>
        <p:nvSpPr>
          <p:cNvPr id="4" name="Content Placeholder 3">
            <a:extLst>
              <a:ext uri="{FF2B5EF4-FFF2-40B4-BE49-F238E27FC236}">
                <a16:creationId xmlns:a16="http://schemas.microsoft.com/office/drawing/2014/main" id="{DE65866B-5D8D-4EAB-A2AE-03141F160573}"/>
              </a:ext>
            </a:extLst>
          </p:cNvPr>
          <p:cNvSpPr>
            <a:spLocks noGrp="1"/>
          </p:cNvSpPr>
          <p:nvPr>
            <p:ph sz="half" idx="2"/>
          </p:nvPr>
        </p:nvSpPr>
        <p:spPr>
          <a:xfrm>
            <a:off x="4933950" y="1825625"/>
            <a:ext cx="7000875" cy="4667250"/>
          </a:xfrm>
          <a:ln>
            <a:solidFill>
              <a:schemeClr val="accent2">
                <a:lumMod val="60000"/>
                <a:lumOff val="40000"/>
              </a:schemeClr>
            </a:solidFill>
          </a:ln>
        </p:spPr>
        <p:txBody>
          <a:bodyPr>
            <a:normAutofit/>
          </a:bodyPr>
          <a:lstStyle/>
          <a:p>
            <a:r>
              <a:rPr lang="fr-FR" sz="1600" i="1" dirty="0">
                <a:latin typeface="Cambria" panose="02040503050406030204" pitchFamily="18" charset="0"/>
                <a:ea typeface="Cambria" panose="02040503050406030204" pitchFamily="18" charset="0"/>
              </a:rPr>
              <a:t>Votre réponse</a:t>
            </a: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pPr marL="0" indent="0">
              <a:buNone/>
            </a:pPr>
            <a:endParaRPr lang="en-US" sz="1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01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A7C2-10AB-4B47-A17D-48C31B820D8B}"/>
              </a:ext>
            </a:extLst>
          </p:cNvPr>
          <p:cNvSpPr>
            <a:spLocks noGrp="1"/>
          </p:cNvSpPr>
          <p:nvPr>
            <p:ph type="title"/>
          </p:nvPr>
        </p:nvSpPr>
        <p:spPr>
          <a:ln>
            <a:solidFill>
              <a:schemeClr val="accent2">
                <a:lumMod val="60000"/>
                <a:lumOff val="40000"/>
              </a:schemeClr>
            </a:solidFill>
          </a:ln>
        </p:spPr>
        <p:txBody>
          <a:bodyPr>
            <a:normAutofit/>
          </a:bodyPr>
          <a:lstStyle/>
          <a:p>
            <a:r>
              <a:rPr lang="fr-FR" sz="1600" b="1" dirty="0">
                <a:solidFill>
                  <a:schemeClr val="accent2">
                    <a:lumMod val="60000"/>
                    <a:lumOff val="40000"/>
                  </a:schemeClr>
                </a:solidFill>
                <a:latin typeface="Cambria" panose="02040503050406030204" pitchFamily="18" charset="0"/>
                <a:ea typeface="Cambria" panose="02040503050406030204" pitchFamily="18" charset="0"/>
              </a:rPr>
              <a:t>B1-4</a:t>
            </a:r>
            <a:r>
              <a:rPr lang="fr-FR" sz="1600" b="1" dirty="0">
                <a:latin typeface="Cambria" panose="02040503050406030204" pitchFamily="18" charset="0"/>
                <a:ea typeface="Cambria" panose="02040503050406030204" pitchFamily="18" charset="0"/>
              </a:rPr>
              <a:t>  1 - </a:t>
            </a:r>
            <a:r>
              <a:rPr lang="fr-FR" sz="1800" b="1" dirty="0">
                <a:latin typeface="Cambria" panose="02040503050406030204" pitchFamily="18" charset="0"/>
                <a:ea typeface="Cambria" panose="02040503050406030204" pitchFamily="18" charset="0"/>
              </a:rPr>
              <a:t>Décrivez cette image (qu’est-ce qu’on voit ? formes ? couleurs  ? matériaux, originalité ?) </a:t>
            </a:r>
            <a:br>
              <a:rPr lang="fr-FR" sz="1800" b="1" dirty="0">
                <a:latin typeface="Cambria" panose="02040503050406030204" pitchFamily="18" charset="0"/>
                <a:ea typeface="Cambria" panose="02040503050406030204" pitchFamily="18" charset="0"/>
              </a:rPr>
            </a:br>
            <a:r>
              <a:rPr lang="fr-FR" sz="1800" b="1" dirty="0">
                <a:latin typeface="Cambria" panose="02040503050406030204" pitchFamily="18" charset="0"/>
                <a:ea typeface="Cambria" panose="02040503050406030204" pitchFamily="18" charset="0"/>
              </a:rPr>
              <a:t>          2 - Écrivez ce que vous pensez de l’esthétique de ce style architectural</a:t>
            </a:r>
            <a:br>
              <a:rPr lang="fr-FR" sz="1800" b="1" dirty="0">
                <a:latin typeface="Cambria" panose="02040503050406030204" pitchFamily="18" charset="0"/>
                <a:ea typeface="Cambria" panose="02040503050406030204" pitchFamily="18" charset="0"/>
              </a:rPr>
            </a:br>
            <a:r>
              <a:rPr lang="fr-FR" sz="1800" b="1" dirty="0">
                <a:latin typeface="Cambria" panose="02040503050406030204" pitchFamily="18" charset="0"/>
                <a:ea typeface="Cambria" panose="02040503050406030204" pitchFamily="18" charset="0"/>
              </a:rPr>
              <a:t>                (10-12 lignes)</a:t>
            </a:r>
            <a:endParaRPr lang="en-US" sz="1800" dirty="0">
              <a:latin typeface="Cambria" panose="02040503050406030204" pitchFamily="18" charset="0"/>
              <a:ea typeface="Cambria" panose="02040503050406030204" pitchFamily="18" charset="0"/>
            </a:endParaRPr>
          </a:p>
        </p:txBody>
      </p:sp>
      <p:pic>
        <p:nvPicPr>
          <p:cNvPr id="12" name="Content Placeholder 11" descr="A picture containing building, small, sitting, table&#10;&#10;Description automatically generated">
            <a:extLst>
              <a:ext uri="{FF2B5EF4-FFF2-40B4-BE49-F238E27FC236}">
                <a16:creationId xmlns:a16="http://schemas.microsoft.com/office/drawing/2014/main" id="{1A0D5B32-3B30-4E81-A749-5460C7F1E0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83581"/>
            <a:ext cx="3783772" cy="4351338"/>
          </a:xfrm>
        </p:spPr>
      </p:pic>
      <p:sp>
        <p:nvSpPr>
          <p:cNvPr id="4" name="Content Placeholder 3">
            <a:extLst>
              <a:ext uri="{FF2B5EF4-FFF2-40B4-BE49-F238E27FC236}">
                <a16:creationId xmlns:a16="http://schemas.microsoft.com/office/drawing/2014/main" id="{DE65866B-5D8D-4EAB-A2AE-03141F160573}"/>
              </a:ext>
            </a:extLst>
          </p:cNvPr>
          <p:cNvSpPr>
            <a:spLocks noGrp="1"/>
          </p:cNvSpPr>
          <p:nvPr>
            <p:ph sz="half" idx="2"/>
          </p:nvPr>
        </p:nvSpPr>
        <p:spPr>
          <a:xfrm>
            <a:off x="4838700" y="1825625"/>
            <a:ext cx="7019925" cy="4667250"/>
          </a:xfrm>
          <a:ln>
            <a:solidFill>
              <a:schemeClr val="accent2">
                <a:lumMod val="60000"/>
                <a:lumOff val="40000"/>
              </a:schemeClr>
            </a:solidFill>
          </a:ln>
        </p:spPr>
        <p:txBody>
          <a:bodyPr>
            <a:normAutofit/>
          </a:bodyPr>
          <a:lstStyle/>
          <a:p>
            <a:r>
              <a:rPr lang="fr-FR" sz="1600" i="1" dirty="0">
                <a:latin typeface="Cambria" panose="02040503050406030204" pitchFamily="18" charset="0"/>
                <a:ea typeface="Cambria" panose="02040503050406030204" pitchFamily="18" charset="0"/>
              </a:rPr>
              <a:t>Votre réponse</a:t>
            </a: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pPr marL="0" indent="0">
              <a:buNone/>
            </a:pPr>
            <a:endParaRPr lang="en-US" sz="1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17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E5C4-A3F9-4172-98BC-0667C5C82C73}"/>
              </a:ext>
            </a:extLst>
          </p:cNvPr>
          <p:cNvSpPr>
            <a:spLocks noGrp="1"/>
          </p:cNvSpPr>
          <p:nvPr>
            <p:ph type="title"/>
          </p:nvPr>
        </p:nvSpPr>
        <p:spPr>
          <a:ln>
            <a:solidFill>
              <a:schemeClr val="accent2">
                <a:lumMod val="75000"/>
              </a:schemeClr>
            </a:solidFill>
          </a:ln>
        </p:spPr>
        <p:txBody>
          <a:bodyPr>
            <a:normAutofit/>
          </a:bodyPr>
          <a:lstStyle/>
          <a:p>
            <a:r>
              <a:rPr lang="fr-FR" sz="1600" b="1" dirty="0">
                <a:solidFill>
                  <a:schemeClr val="accent2">
                    <a:lumMod val="75000"/>
                  </a:schemeClr>
                </a:solidFill>
                <a:latin typeface="Cambria" panose="02040503050406030204" pitchFamily="18" charset="0"/>
                <a:ea typeface="Cambria" panose="02040503050406030204" pitchFamily="18" charset="0"/>
              </a:rPr>
              <a:t>B2-1</a:t>
            </a:r>
            <a:r>
              <a:rPr lang="fr-FR" sz="1600" b="1" dirty="0">
                <a:solidFill>
                  <a:srgbClr val="9999FF"/>
                </a:solidFill>
                <a:latin typeface="Cambria" panose="02040503050406030204" pitchFamily="18" charset="0"/>
                <a:ea typeface="Cambria" panose="02040503050406030204" pitchFamily="18" charset="0"/>
              </a:rPr>
              <a:t> </a:t>
            </a:r>
            <a:r>
              <a:rPr lang="fr-FR" sz="1600" b="1" dirty="0">
                <a:latin typeface="Cambria" panose="02040503050406030204" pitchFamily="18" charset="0"/>
                <a:ea typeface="Cambria" panose="02040503050406030204" pitchFamily="18" charset="0"/>
              </a:rPr>
              <a:t> Valérie et Michel ont des problèmes de couple</a:t>
            </a:r>
            <a:br>
              <a:rPr lang="fr-FR" sz="1600" b="1"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Imaginez le monologue de Michel, puis celui de Valérie (5 lignes minimum par personnage)</a:t>
            </a:r>
            <a:endParaRPr lang="en-US" sz="1600" b="1" dirty="0">
              <a:latin typeface="Cambria" panose="02040503050406030204" pitchFamily="18" charset="0"/>
              <a:ea typeface="Cambria" panose="02040503050406030204" pitchFamily="18" charset="0"/>
            </a:endParaRPr>
          </a:p>
        </p:txBody>
      </p:sp>
      <p:pic>
        <p:nvPicPr>
          <p:cNvPr id="10" name="Content Placeholder 9" descr="A picture containing person, indoor, playing, video&#10;&#10;Description automatically generated">
            <a:extLst>
              <a:ext uri="{FF2B5EF4-FFF2-40B4-BE49-F238E27FC236}">
                <a16:creationId xmlns:a16="http://schemas.microsoft.com/office/drawing/2014/main" id="{5D58F617-8112-404B-99B7-2F6CF601B6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277269"/>
            <a:ext cx="4925575" cy="3247231"/>
          </a:xfrm>
        </p:spPr>
      </p:pic>
      <p:sp>
        <p:nvSpPr>
          <p:cNvPr id="4" name="Content Placeholder 3">
            <a:extLst>
              <a:ext uri="{FF2B5EF4-FFF2-40B4-BE49-F238E27FC236}">
                <a16:creationId xmlns:a16="http://schemas.microsoft.com/office/drawing/2014/main" id="{AA8ED899-1A39-427F-A2BD-593A01E0544E}"/>
              </a:ext>
            </a:extLst>
          </p:cNvPr>
          <p:cNvSpPr>
            <a:spLocks noGrp="1"/>
          </p:cNvSpPr>
          <p:nvPr>
            <p:ph sz="half" idx="2"/>
          </p:nvPr>
        </p:nvSpPr>
        <p:spPr>
          <a:xfrm>
            <a:off x="5248275" y="1825625"/>
            <a:ext cx="6105525" cy="4351338"/>
          </a:xfrm>
          <a:ln>
            <a:solidFill>
              <a:schemeClr val="accent2">
                <a:lumMod val="75000"/>
              </a:schemeClr>
            </a:solidFill>
          </a:ln>
        </p:spPr>
        <p:txBody>
          <a:bodyPr>
            <a:normAutofit/>
          </a:bodyPr>
          <a:lstStyle/>
          <a:p>
            <a:r>
              <a:rPr lang="fr-FR" sz="1600" i="1" dirty="0">
                <a:latin typeface="Cambria" panose="02040503050406030204" pitchFamily="18" charset="0"/>
                <a:ea typeface="Cambria" panose="02040503050406030204" pitchFamily="18" charset="0"/>
              </a:rPr>
              <a:t>Michel (désespéré)</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r>
              <a:rPr lang="fr-FR" sz="1600" i="1" dirty="0">
                <a:latin typeface="Cambria" panose="02040503050406030204" pitchFamily="18" charset="0"/>
                <a:ea typeface="Cambria" panose="02040503050406030204" pitchFamily="18" charset="0"/>
              </a:rPr>
              <a:t>Valérie (furieuse)</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437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400C738-4BC3-4A08-9826-71D1153B3560}"/>
              </a:ext>
            </a:extLst>
          </p:cNvPr>
          <p:cNvGraphicFramePr>
            <a:graphicFrameLocks noGrp="1"/>
          </p:cNvGraphicFramePr>
          <p:nvPr>
            <p:extLst>
              <p:ext uri="{D42A27DB-BD31-4B8C-83A1-F6EECF244321}">
                <p14:modId xmlns:p14="http://schemas.microsoft.com/office/powerpoint/2010/main" val="3342314670"/>
              </p:ext>
            </p:extLst>
          </p:nvPr>
        </p:nvGraphicFramePr>
        <p:xfrm>
          <a:off x="412102" y="205690"/>
          <a:ext cx="11367795" cy="6218048"/>
        </p:xfrm>
        <a:graphic>
          <a:graphicData uri="http://schemas.openxmlformats.org/drawingml/2006/table">
            <a:tbl>
              <a:tblPr firstRow="1" bandRow="1">
                <a:tableStyleId>{2D5ABB26-0587-4C30-8999-92F81FD0307C}</a:tableStyleId>
              </a:tblPr>
              <a:tblGrid>
                <a:gridCol w="8526625">
                  <a:extLst>
                    <a:ext uri="{9D8B030D-6E8A-4147-A177-3AD203B41FA5}">
                      <a16:colId xmlns:a16="http://schemas.microsoft.com/office/drawing/2014/main" val="2789284490"/>
                    </a:ext>
                  </a:extLst>
                </a:gridCol>
                <a:gridCol w="2841170">
                  <a:extLst>
                    <a:ext uri="{9D8B030D-6E8A-4147-A177-3AD203B41FA5}">
                      <a16:colId xmlns:a16="http://schemas.microsoft.com/office/drawing/2014/main" val="2942407982"/>
                    </a:ext>
                  </a:extLst>
                </a:gridCol>
              </a:tblGrid>
              <a:tr h="5612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kern="1200" dirty="0">
                          <a:solidFill>
                            <a:srgbClr val="FF0000"/>
                          </a:solidFill>
                          <a:effectLst/>
                          <a:latin typeface="Cambria" panose="02040503050406030204" pitchFamily="18" charset="0"/>
                          <a:ea typeface="Cambria" panose="02040503050406030204" pitchFamily="18" charset="0"/>
                          <a:cs typeface="+mn-cs"/>
                        </a:rPr>
                        <a:t>If...</a:t>
                      </a:r>
                      <a:endParaRPr lang="en-US" sz="2800" kern="1200" dirty="0">
                        <a:solidFill>
                          <a:srgbClr val="FF0000"/>
                        </a:solidFill>
                        <a:effectLst/>
                        <a:latin typeface="Cambria" panose="02040503050406030204" pitchFamily="18" charset="0"/>
                        <a:ea typeface="Cambria" panose="02040503050406030204" pitchFamily="18" charset="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kern="1200" dirty="0">
                          <a:solidFill>
                            <a:schemeClr val="tx1"/>
                          </a:solidFill>
                          <a:effectLst/>
                          <a:latin typeface="Cambria" panose="02040503050406030204" pitchFamily="18" charset="0"/>
                          <a:ea typeface="Cambria" panose="02040503050406030204" pitchFamily="18" charset="0"/>
                          <a:cs typeface="+mn-cs"/>
                        </a:rPr>
                        <a:t>...</a:t>
                      </a:r>
                      <a:r>
                        <a:rPr lang="en-US" sz="2400" i="1" kern="1200" dirty="0">
                          <a:solidFill>
                            <a:srgbClr val="FF0000"/>
                          </a:solidFill>
                          <a:effectLst/>
                          <a:latin typeface="Cambria" panose="02040503050406030204" pitchFamily="18" charset="0"/>
                          <a:ea typeface="Cambria" panose="02040503050406030204" pitchFamily="18" charset="0"/>
                          <a:cs typeface="+mn-cs"/>
                        </a:rPr>
                        <a:t>then</a:t>
                      </a:r>
                      <a:r>
                        <a:rPr lang="en-US" sz="2400" i="1" kern="1200" dirty="0">
                          <a:solidFill>
                            <a:schemeClr val="tx1"/>
                          </a:solidFill>
                          <a:effectLst/>
                          <a:latin typeface="Cambria" panose="02040503050406030204" pitchFamily="18" charset="0"/>
                          <a:ea typeface="Cambria" panose="02040503050406030204" pitchFamily="18" charset="0"/>
                          <a:cs typeface="+mn-cs"/>
                        </a:rPr>
                        <a:t>, I am most likely to test for the following CEFR Level:</a:t>
                      </a:r>
                    </a:p>
                  </a:txBody>
                  <a:tcPr/>
                </a:tc>
                <a:extLst>
                  <a:ext uri="{0D108BD9-81ED-4DB2-BD59-A6C34878D82A}">
                    <a16:rowId xmlns:a16="http://schemas.microsoft.com/office/drawing/2014/main" val="3110098475"/>
                  </a:ext>
                </a:extLst>
              </a:tr>
              <a:tr h="404599">
                <a:tc>
                  <a:txBody>
                    <a:bodyPr/>
                    <a:lstStyle/>
                    <a:p>
                      <a:endParaRPr lang="en-US" sz="1600" dirty="0">
                        <a:solidFill>
                          <a:srgbClr val="91CAFD"/>
                        </a:solidFill>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27614935"/>
                  </a:ext>
                </a:extLst>
              </a:tr>
              <a:tr h="990458">
                <a:tc>
                  <a:txBody>
                    <a:bodyPr/>
                    <a:lstStyle/>
                    <a:p>
                      <a:r>
                        <a:rPr lang="en-US" sz="1600" b="1" kern="1200" dirty="0">
                          <a:solidFill>
                            <a:srgbClr val="91CAFD"/>
                          </a:solidFill>
                          <a:effectLst/>
                          <a:latin typeface="Cambria" panose="02040503050406030204" pitchFamily="18" charset="0"/>
                          <a:ea typeface="Cambria" panose="02040503050406030204" pitchFamily="18" charset="0"/>
                          <a:cs typeface="+mn-cs"/>
                        </a:rPr>
                        <a:t>I took French for anywhere between 1 and 3 years in High School or College, and never had a chance to practice </a:t>
                      </a:r>
                      <a:r>
                        <a:rPr lang="en-US" sz="1600" b="1" i="1" kern="1200" dirty="0">
                          <a:solidFill>
                            <a:srgbClr val="91CAFD"/>
                          </a:solidFill>
                          <a:effectLst/>
                          <a:latin typeface="Cambria" panose="02040503050406030204" pitchFamily="18" charset="0"/>
                          <a:ea typeface="Cambria" panose="02040503050406030204" pitchFamily="18" charset="0"/>
                          <a:cs typeface="+mn-cs"/>
                        </a:rPr>
                        <a:t>and/or </a:t>
                      </a:r>
                      <a:r>
                        <a:rPr lang="en-US" sz="1600" b="1" kern="1200" dirty="0">
                          <a:solidFill>
                            <a:srgbClr val="91CAFD"/>
                          </a:solidFill>
                          <a:effectLst/>
                          <a:latin typeface="Cambria" panose="02040503050406030204" pitchFamily="18" charset="0"/>
                          <a:ea typeface="Cambria" panose="02040503050406030204" pitchFamily="18" charset="0"/>
                          <a:cs typeface="+mn-cs"/>
                        </a:rPr>
                        <a:t>In the recent past, I took French lessons for a period of less than a year, only a few hours a week, with good results, then</a:t>
                      </a:r>
                      <a:endParaRPr lang="en-US" sz="1600" dirty="0">
                        <a:solidFill>
                          <a:srgbClr val="91CAFD"/>
                        </a:solidFill>
                        <a:latin typeface="Cambria" panose="02040503050406030204" pitchFamily="18" charset="0"/>
                        <a:ea typeface="Cambria" panose="02040503050406030204" pitchFamily="18" charset="0"/>
                      </a:endParaRPr>
                    </a:p>
                  </a:txBody>
                  <a:tcPr/>
                </a:tc>
                <a:tc>
                  <a:txBody>
                    <a:bodyPr/>
                    <a:lstStyle/>
                    <a:p>
                      <a:pPr algn="ctr"/>
                      <a:r>
                        <a:rPr lang="fr-FR" sz="3600" dirty="0">
                          <a:solidFill>
                            <a:srgbClr val="91CAFD"/>
                          </a:solidFill>
                          <a:latin typeface="Cambria" panose="02040503050406030204" pitchFamily="18" charset="0"/>
                          <a:ea typeface="Cambria" panose="02040503050406030204" pitchFamily="18" charset="0"/>
                        </a:rPr>
                        <a:t>A1</a:t>
                      </a:r>
                      <a:endParaRPr lang="en-US" sz="3600" dirty="0">
                        <a:solidFill>
                          <a:srgbClr val="91CAFD"/>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53690271"/>
                  </a:ext>
                </a:extLst>
              </a:tr>
              <a:tr h="990458">
                <a:tc>
                  <a:txBody>
                    <a:bodyPr/>
                    <a:lstStyle/>
                    <a:p>
                      <a:r>
                        <a:rPr lang="en-US" sz="1600" b="1" kern="1200" dirty="0">
                          <a:solidFill>
                            <a:srgbClr val="0070C0"/>
                          </a:solidFill>
                          <a:effectLst/>
                          <a:latin typeface="Cambria" panose="02040503050406030204" pitchFamily="18" charset="0"/>
                          <a:ea typeface="Cambria" panose="02040503050406030204" pitchFamily="18" charset="0"/>
                          <a:cs typeface="+mn-cs"/>
                        </a:rPr>
                        <a:t>I took French for anywhere between 4 and 10 years in High School and College but have not had a chance to practice for a long time </a:t>
                      </a:r>
                      <a:r>
                        <a:rPr lang="en-US" sz="1600" b="1" i="1" kern="1200" dirty="0">
                          <a:solidFill>
                            <a:srgbClr val="0070C0"/>
                          </a:solidFill>
                          <a:effectLst/>
                          <a:latin typeface="Cambria" panose="02040503050406030204" pitchFamily="18" charset="0"/>
                          <a:ea typeface="Cambria" panose="02040503050406030204" pitchFamily="18" charset="0"/>
                          <a:cs typeface="+mn-cs"/>
                        </a:rPr>
                        <a:t>and/or </a:t>
                      </a:r>
                      <a:r>
                        <a:rPr lang="en-US" sz="1600" b="1" kern="1200" dirty="0">
                          <a:solidFill>
                            <a:srgbClr val="0070C0"/>
                          </a:solidFill>
                          <a:effectLst/>
                          <a:latin typeface="Cambria" panose="02040503050406030204" pitchFamily="18" charset="0"/>
                          <a:ea typeface="Cambria" panose="02040503050406030204" pitchFamily="18" charset="0"/>
                          <a:cs typeface="+mn-cs"/>
                        </a:rPr>
                        <a:t>In the recent past, I took French lessons for more than a year and less than 2 years with good results, then</a:t>
                      </a:r>
                      <a:endParaRPr lang="en-US" sz="1600" dirty="0">
                        <a:solidFill>
                          <a:srgbClr val="0070C0"/>
                        </a:solidFill>
                        <a:latin typeface="Cambria" panose="02040503050406030204" pitchFamily="18" charset="0"/>
                        <a:ea typeface="Cambria" panose="02040503050406030204" pitchFamily="18" charset="0"/>
                      </a:endParaRPr>
                    </a:p>
                  </a:txBody>
                  <a:tcPr/>
                </a:tc>
                <a:tc>
                  <a:txBody>
                    <a:bodyPr/>
                    <a:lstStyle/>
                    <a:p>
                      <a:pPr algn="ctr"/>
                      <a:r>
                        <a:rPr lang="fr-FR" sz="3600" dirty="0">
                          <a:solidFill>
                            <a:srgbClr val="0070C0"/>
                          </a:solidFill>
                          <a:latin typeface="Cambria" panose="02040503050406030204" pitchFamily="18" charset="0"/>
                          <a:ea typeface="Cambria" panose="02040503050406030204" pitchFamily="18" charset="0"/>
                        </a:rPr>
                        <a:t>A2</a:t>
                      </a:r>
                      <a:endParaRPr lang="en-US" sz="3600" dirty="0">
                        <a:solidFill>
                          <a:srgbClr val="0070C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15601870"/>
                  </a:ext>
                </a:extLst>
              </a:tr>
              <a:tr h="1287595">
                <a:tc>
                  <a:txBody>
                    <a:bodyPr/>
                    <a:lstStyle/>
                    <a:p>
                      <a:r>
                        <a:rPr lang="en-US" sz="1600" b="1" kern="1200" dirty="0">
                          <a:solidFill>
                            <a:schemeClr val="accent2">
                              <a:lumMod val="60000"/>
                              <a:lumOff val="40000"/>
                            </a:schemeClr>
                          </a:solidFill>
                          <a:effectLst/>
                          <a:latin typeface="Cambria" panose="02040503050406030204" pitchFamily="18" charset="0"/>
                          <a:ea typeface="Cambria" panose="02040503050406030204" pitchFamily="18" charset="0"/>
                          <a:cs typeface="+mn-cs"/>
                        </a:rPr>
                        <a:t>I took French for anywhere between 4 and 10 years in school and managed to practice on and off until now (through reading, travels, classes, work assignments...) </a:t>
                      </a:r>
                      <a:r>
                        <a:rPr lang="en-US" sz="1600" b="1" i="1" kern="1200" dirty="0">
                          <a:solidFill>
                            <a:schemeClr val="accent2">
                              <a:lumMod val="60000"/>
                              <a:lumOff val="40000"/>
                            </a:schemeClr>
                          </a:solidFill>
                          <a:effectLst/>
                          <a:latin typeface="Cambria" panose="02040503050406030204" pitchFamily="18" charset="0"/>
                          <a:ea typeface="Cambria" panose="02040503050406030204" pitchFamily="18" charset="0"/>
                          <a:cs typeface="+mn-cs"/>
                        </a:rPr>
                        <a:t>and/or </a:t>
                      </a:r>
                      <a:r>
                        <a:rPr lang="en-US" sz="1600" b="1" kern="1200" dirty="0">
                          <a:solidFill>
                            <a:schemeClr val="accent2">
                              <a:lumMod val="60000"/>
                              <a:lumOff val="40000"/>
                            </a:schemeClr>
                          </a:solidFill>
                          <a:effectLst/>
                          <a:latin typeface="Cambria" panose="02040503050406030204" pitchFamily="18" charset="0"/>
                          <a:ea typeface="Cambria" panose="02040503050406030204" pitchFamily="18" charset="0"/>
                          <a:cs typeface="+mn-cs"/>
                        </a:rPr>
                        <a:t>In the recent past, I took French lessons for more than 3 years and less than 4 years with good results , then</a:t>
                      </a:r>
                      <a:endParaRPr lang="en-US" sz="1600" dirty="0">
                        <a:solidFill>
                          <a:schemeClr val="accent2">
                            <a:lumMod val="60000"/>
                            <a:lumOff val="40000"/>
                          </a:schemeClr>
                        </a:solidFill>
                        <a:latin typeface="Cambria" panose="02040503050406030204" pitchFamily="18" charset="0"/>
                        <a:ea typeface="Cambria" panose="02040503050406030204" pitchFamily="18" charset="0"/>
                      </a:endParaRPr>
                    </a:p>
                  </a:txBody>
                  <a:tcPr/>
                </a:tc>
                <a:tc>
                  <a:txBody>
                    <a:bodyPr/>
                    <a:lstStyle/>
                    <a:p>
                      <a:pPr algn="ctr"/>
                      <a:r>
                        <a:rPr lang="fr-FR" sz="3600" dirty="0">
                          <a:solidFill>
                            <a:schemeClr val="accent2">
                              <a:lumMod val="60000"/>
                              <a:lumOff val="40000"/>
                            </a:schemeClr>
                          </a:solidFill>
                          <a:latin typeface="Cambria" panose="02040503050406030204" pitchFamily="18" charset="0"/>
                          <a:ea typeface="Cambria" panose="02040503050406030204" pitchFamily="18" charset="0"/>
                        </a:rPr>
                        <a:t>B1</a:t>
                      </a:r>
                      <a:endParaRPr lang="en-US" sz="3600" dirty="0">
                        <a:solidFill>
                          <a:schemeClr val="accent2">
                            <a:lumMod val="60000"/>
                            <a:lumOff val="4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316588574"/>
                  </a:ext>
                </a:extLst>
              </a:tr>
              <a:tr h="990458">
                <a:tc>
                  <a:txBody>
                    <a:bodyPr/>
                    <a:lstStyle/>
                    <a:p>
                      <a:r>
                        <a:rPr lang="en-US" sz="1600" b="1" kern="1200" dirty="0">
                          <a:solidFill>
                            <a:schemeClr val="accent2">
                              <a:lumMod val="75000"/>
                            </a:schemeClr>
                          </a:solidFill>
                          <a:effectLst/>
                          <a:latin typeface="Cambria" panose="02040503050406030204" pitchFamily="18" charset="0"/>
                          <a:ea typeface="Cambria" panose="02040503050406030204" pitchFamily="18" charset="0"/>
                          <a:cs typeface="+mn-cs"/>
                        </a:rPr>
                        <a:t>I took French for about 10 years or more and managed to practice on and off until now (through reading, travels, classes, work assignment...) </a:t>
                      </a:r>
                      <a:r>
                        <a:rPr lang="en-US" sz="1600" b="1" i="1" kern="1200" dirty="0">
                          <a:solidFill>
                            <a:schemeClr val="accent2">
                              <a:lumMod val="75000"/>
                            </a:schemeClr>
                          </a:solidFill>
                          <a:effectLst/>
                          <a:latin typeface="Cambria" panose="02040503050406030204" pitchFamily="18" charset="0"/>
                          <a:ea typeface="Cambria" panose="02040503050406030204" pitchFamily="18" charset="0"/>
                          <a:cs typeface="+mn-cs"/>
                        </a:rPr>
                        <a:t>and/or </a:t>
                      </a:r>
                      <a:r>
                        <a:rPr lang="en-US" sz="1600" b="1" kern="1200" dirty="0">
                          <a:solidFill>
                            <a:schemeClr val="accent2">
                              <a:lumMod val="75000"/>
                            </a:schemeClr>
                          </a:solidFill>
                          <a:effectLst/>
                          <a:latin typeface="Cambria" panose="02040503050406030204" pitchFamily="18" charset="0"/>
                          <a:ea typeface="Cambria" panose="02040503050406030204" pitchFamily="18" charset="0"/>
                          <a:cs typeface="+mn-cs"/>
                        </a:rPr>
                        <a:t>In the recent past, I took French lessons for more than 4 years with good results, then</a:t>
                      </a:r>
                      <a:endParaRPr lang="en-US" sz="1600" dirty="0">
                        <a:solidFill>
                          <a:schemeClr val="accent2">
                            <a:lumMod val="75000"/>
                          </a:schemeClr>
                        </a:solidFill>
                        <a:latin typeface="Cambria" panose="02040503050406030204" pitchFamily="18" charset="0"/>
                        <a:ea typeface="Cambria" panose="02040503050406030204" pitchFamily="18" charset="0"/>
                      </a:endParaRPr>
                    </a:p>
                  </a:txBody>
                  <a:tcPr/>
                </a:tc>
                <a:tc>
                  <a:txBody>
                    <a:bodyPr/>
                    <a:lstStyle/>
                    <a:p>
                      <a:pPr algn="ctr"/>
                      <a:r>
                        <a:rPr lang="fr-FR" sz="3600" dirty="0">
                          <a:solidFill>
                            <a:schemeClr val="accent2">
                              <a:lumMod val="75000"/>
                            </a:schemeClr>
                          </a:solidFill>
                          <a:latin typeface="Cambria" panose="02040503050406030204" pitchFamily="18" charset="0"/>
                          <a:ea typeface="Cambria" panose="02040503050406030204" pitchFamily="18" charset="0"/>
                        </a:rPr>
                        <a:t>B2</a:t>
                      </a:r>
                      <a:endParaRPr lang="en-US" sz="3600" dirty="0">
                        <a:solidFill>
                          <a:schemeClr val="accent2">
                            <a:lumMod val="75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595752376"/>
                  </a:ext>
                </a:extLst>
              </a:tr>
            </a:tbl>
          </a:graphicData>
        </a:graphic>
      </p:graphicFrame>
    </p:spTree>
    <p:extLst>
      <p:ext uri="{BB962C8B-B14F-4D97-AF65-F5344CB8AC3E}">
        <p14:creationId xmlns:p14="http://schemas.microsoft.com/office/powerpoint/2010/main" val="82125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E5C4-A3F9-4172-98BC-0667C5C82C73}"/>
              </a:ext>
            </a:extLst>
          </p:cNvPr>
          <p:cNvSpPr>
            <a:spLocks noGrp="1"/>
          </p:cNvSpPr>
          <p:nvPr>
            <p:ph type="title"/>
          </p:nvPr>
        </p:nvSpPr>
        <p:spPr>
          <a:ln>
            <a:solidFill>
              <a:schemeClr val="accent2">
                <a:lumMod val="75000"/>
              </a:schemeClr>
            </a:solidFill>
          </a:ln>
        </p:spPr>
        <p:txBody>
          <a:bodyPr>
            <a:normAutofit/>
          </a:bodyPr>
          <a:lstStyle/>
          <a:p>
            <a:r>
              <a:rPr lang="fr-FR" sz="1600" b="1" dirty="0">
                <a:solidFill>
                  <a:schemeClr val="accent2">
                    <a:lumMod val="75000"/>
                  </a:schemeClr>
                </a:solidFill>
                <a:latin typeface="Cambria" panose="02040503050406030204" pitchFamily="18" charset="0"/>
                <a:ea typeface="Cambria" panose="02040503050406030204" pitchFamily="18" charset="0"/>
              </a:rPr>
              <a:t>B2-2</a:t>
            </a:r>
            <a:r>
              <a:rPr lang="fr-FR" sz="1600" b="1" dirty="0">
                <a:solidFill>
                  <a:srgbClr val="9999FF"/>
                </a:solidFill>
                <a:latin typeface="Cambria" panose="02040503050406030204" pitchFamily="18" charset="0"/>
                <a:ea typeface="Cambria" panose="02040503050406030204" pitchFamily="18" charset="0"/>
              </a:rPr>
              <a:t> </a:t>
            </a:r>
            <a:r>
              <a:rPr lang="fr-FR" sz="1600" b="1" dirty="0">
                <a:latin typeface="Cambria" panose="02040503050406030204" pitchFamily="18" charset="0"/>
                <a:ea typeface="Cambria" panose="02040503050406030204" pitchFamily="18" charset="0"/>
              </a:rPr>
              <a:t> Répondez séparément aux 3 questions suivantes :</a:t>
            </a:r>
            <a:br>
              <a:rPr lang="fr-FR" sz="1600" b="1" dirty="0">
                <a:latin typeface="Cambria" panose="02040503050406030204" pitchFamily="18" charset="0"/>
                <a:ea typeface="Cambria" panose="02040503050406030204" pitchFamily="18" charset="0"/>
              </a:rPr>
            </a:br>
            <a:r>
              <a:rPr lang="fr-FR" sz="1600" b="1" dirty="0">
                <a:latin typeface="Cambria" panose="02040503050406030204" pitchFamily="18" charset="0"/>
                <a:ea typeface="Cambria" panose="02040503050406030204" pitchFamily="18" charset="0"/>
              </a:rPr>
              <a:t>	1. Pensez-vous qu’il est possible que Michel et Valérie se réconcilient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2.</a:t>
            </a:r>
            <a:r>
              <a:rPr lang="en-US" sz="1600" dirty="0">
                <a:latin typeface="Cambria" panose="02040503050406030204" pitchFamily="18" charset="0"/>
                <a:ea typeface="Cambria" panose="02040503050406030204" pitchFamily="18" charset="0"/>
              </a:rPr>
              <a:t> </a:t>
            </a:r>
            <a:r>
              <a:rPr lang="fr-FR" sz="1600" b="1" dirty="0">
                <a:latin typeface="Cambria" panose="02040503050406030204" pitchFamily="18" charset="0"/>
                <a:ea typeface="Cambria" panose="02040503050406030204" pitchFamily="18" charset="0"/>
              </a:rPr>
              <a:t>Quelles sont les probabilités pour que leur problème trouve une solution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a:t>
            </a:r>
            <a:r>
              <a:rPr lang="en-US" sz="1600" b="1" dirty="0">
                <a:latin typeface="Cambria" panose="02040503050406030204" pitchFamily="18" charset="0"/>
                <a:ea typeface="Cambria" panose="02040503050406030204" pitchFamily="18" charset="0"/>
              </a:rPr>
              <a:t>3</a:t>
            </a:r>
            <a:r>
              <a:rPr lang="en-US" sz="1600" dirty="0">
                <a:latin typeface="Cambria" panose="02040503050406030204" pitchFamily="18" charset="0"/>
                <a:ea typeface="Cambria" panose="02040503050406030204" pitchFamily="18" charset="0"/>
              </a:rPr>
              <a:t>. </a:t>
            </a:r>
            <a:r>
              <a:rPr lang="fr-FR" sz="1600" b="1" dirty="0">
                <a:latin typeface="Cambria" panose="02040503050406030204" pitchFamily="18" charset="0"/>
                <a:ea typeface="Cambria" panose="02040503050406030204" pitchFamily="18" charset="0"/>
              </a:rPr>
              <a:t>Quels doutes et quelles certitudes avez-vous quant à la stabilité de leur couple ?</a:t>
            </a:r>
            <a:endParaRPr lang="en-US" sz="1600" b="1" dirty="0">
              <a:latin typeface="Cambria" panose="02040503050406030204" pitchFamily="18" charset="0"/>
              <a:ea typeface="Cambria" panose="02040503050406030204" pitchFamily="18" charset="0"/>
            </a:endParaRPr>
          </a:p>
        </p:txBody>
      </p:sp>
      <p:pic>
        <p:nvPicPr>
          <p:cNvPr id="10" name="Content Placeholder 9" descr="A picture containing person, indoor, playing, video&#10;&#10;Description automatically generated">
            <a:extLst>
              <a:ext uri="{FF2B5EF4-FFF2-40B4-BE49-F238E27FC236}">
                <a16:creationId xmlns:a16="http://schemas.microsoft.com/office/drawing/2014/main" id="{5D58F617-8112-404B-99B7-2F6CF601B6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0051" y="2220119"/>
            <a:ext cx="4492134" cy="2961481"/>
          </a:xfrm>
        </p:spPr>
      </p:pic>
      <p:sp>
        <p:nvSpPr>
          <p:cNvPr id="4" name="Content Placeholder 3">
            <a:extLst>
              <a:ext uri="{FF2B5EF4-FFF2-40B4-BE49-F238E27FC236}">
                <a16:creationId xmlns:a16="http://schemas.microsoft.com/office/drawing/2014/main" id="{AA8ED899-1A39-427F-A2BD-593A01E0544E}"/>
              </a:ext>
            </a:extLst>
          </p:cNvPr>
          <p:cNvSpPr>
            <a:spLocks noGrp="1"/>
          </p:cNvSpPr>
          <p:nvPr>
            <p:ph sz="half" idx="2"/>
          </p:nvPr>
        </p:nvSpPr>
        <p:spPr>
          <a:xfrm>
            <a:off x="5029200" y="1825624"/>
            <a:ext cx="7038975" cy="4879975"/>
          </a:xfrm>
          <a:ln>
            <a:solidFill>
              <a:schemeClr val="accent2">
                <a:lumMod val="75000"/>
              </a:schemeClr>
            </a:solidFill>
          </a:ln>
        </p:spPr>
        <p:txBody>
          <a:bodyPr>
            <a:normAutofit/>
          </a:bodyPr>
          <a:lstStyle/>
          <a:p>
            <a:r>
              <a:rPr lang="fr-FR" sz="1600" dirty="0">
                <a:latin typeface="Cambria" panose="02040503050406030204" pitchFamily="18" charset="0"/>
                <a:ea typeface="Cambria" panose="02040503050406030204" pitchFamily="18" charset="0"/>
              </a:rPr>
              <a:t>1</a:t>
            </a:r>
            <a:r>
              <a:rPr lang="fr-FR" sz="1600" i="1" dirty="0">
                <a:latin typeface="Cambria" panose="02040503050406030204" pitchFamily="18" charset="0"/>
                <a:ea typeface="Cambria" panose="02040503050406030204" pitchFamily="18" charset="0"/>
              </a:rPr>
              <a:t>. </a:t>
            </a: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r>
              <a:rPr lang="fr-FR" sz="1600" dirty="0">
                <a:latin typeface="Cambria" panose="02040503050406030204" pitchFamily="18" charset="0"/>
                <a:ea typeface="Cambria" panose="02040503050406030204" pitchFamily="18" charset="0"/>
              </a:rPr>
              <a:t>2.</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r>
              <a:rPr lang="fr-FR" sz="1600" dirty="0">
                <a:latin typeface="Cambria" panose="02040503050406030204" pitchFamily="18" charset="0"/>
                <a:ea typeface="Cambria" panose="02040503050406030204" pitchFamily="18" charset="0"/>
              </a:rPr>
              <a:t>3.</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pPr marL="0" indent="0">
              <a:buNone/>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619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566-3DF6-4139-9314-16FDD0196911}"/>
              </a:ext>
            </a:extLst>
          </p:cNvPr>
          <p:cNvSpPr>
            <a:spLocks noGrp="1"/>
          </p:cNvSpPr>
          <p:nvPr>
            <p:ph type="title"/>
          </p:nvPr>
        </p:nvSpPr>
        <p:spPr>
          <a:ln>
            <a:solidFill>
              <a:schemeClr val="accent2">
                <a:lumMod val="75000"/>
              </a:schemeClr>
            </a:solidFill>
          </a:ln>
        </p:spPr>
        <p:txBody>
          <a:bodyPr>
            <a:normAutofit/>
          </a:bodyPr>
          <a:lstStyle/>
          <a:p>
            <a:pPr algn="just"/>
            <a:r>
              <a:rPr lang="fr-FR" sz="1600" b="1" dirty="0">
                <a:solidFill>
                  <a:schemeClr val="accent2">
                    <a:lumMod val="75000"/>
                  </a:schemeClr>
                </a:solidFill>
                <a:latin typeface="Cambria" panose="02040503050406030204" pitchFamily="18" charset="0"/>
                <a:ea typeface="Cambria" panose="02040503050406030204" pitchFamily="18" charset="0"/>
              </a:rPr>
              <a:t>B2-3</a:t>
            </a:r>
            <a:r>
              <a:rPr lang="fr-FR" sz="1600" b="1" dirty="0">
                <a:solidFill>
                  <a:srgbClr val="9999FF"/>
                </a:solidFill>
                <a:latin typeface="Cambria" panose="02040503050406030204" pitchFamily="18" charset="0"/>
                <a:ea typeface="Cambria" panose="02040503050406030204" pitchFamily="18" charset="0"/>
              </a:rPr>
              <a:t>   </a:t>
            </a:r>
            <a:r>
              <a:rPr lang="fr-FR" sz="1600" b="1" dirty="0">
                <a:latin typeface="Cambria" panose="02040503050406030204" pitchFamily="18" charset="0"/>
                <a:ea typeface="Cambria" panose="02040503050406030204" pitchFamily="18" charset="0"/>
              </a:rPr>
              <a:t>Répondez à cette lettre en négociant un meilleur contrat sur au moins 3 points. En bon négociateur, vous expliquerez sur quelles raisons vous vous fondez pour demander de meilleures conditions. (10 lignes minimum)</a:t>
            </a:r>
            <a:endParaRPr lang="en-US" sz="16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2EE92B6-08C4-492E-A719-27D26B10019D}"/>
              </a:ext>
            </a:extLst>
          </p:cNvPr>
          <p:cNvSpPr>
            <a:spLocks noGrp="1"/>
          </p:cNvSpPr>
          <p:nvPr>
            <p:ph sz="half" idx="1"/>
          </p:nvPr>
        </p:nvSpPr>
        <p:spPr>
          <a:xfrm>
            <a:off x="270587" y="1825624"/>
            <a:ext cx="5169159" cy="4920407"/>
          </a:xfrm>
        </p:spPr>
        <p:txBody>
          <a:bodyPr>
            <a:normAutofit fontScale="55000" lnSpcReduction="20000"/>
          </a:bodyPr>
          <a:lstStyle/>
          <a:p>
            <a:pPr marL="0" indent="0">
              <a:buNone/>
            </a:pPr>
            <a:r>
              <a:rPr lang="fr-FR" dirty="0"/>
              <a:t>Cher inventeur,</a:t>
            </a:r>
            <a:endParaRPr lang="en-US" dirty="0"/>
          </a:p>
          <a:p>
            <a:pPr marL="0" indent="0">
              <a:buNone/>
            </a:pPr>
            <a:r>
              <a:rPr lang="fr-FR" b="1" dirty="0"/>
              <a:t> </a:t>
            </a:r>
            <a:endParaRPr lang="en-US" dirty="0"/>
          </a:p>
          <a:p>
            <a:pPr marL="0" indent="0" algn="just">
              <a:buNone/>
            </a:pPr>
            <a:r>
              <a:rPr lang="fr-FR" dirty="0"/>
              <a:t>J’ai le plaisir de vous annoncer que notre société est prête à distribuer le jouet de votre  invention  (le  « </a:t>
            </a:r>
            <a:r>
              <a:rPr lang="fr-FR" dirty="0" err="1"/>
              <a:t>Megatron</a:t>
            </a:r>
            <a:r>
              <a:rPr lang="fr-FR" dirty="0"/>
              <a:t>  à particules ») dans 30 de ses 140 grandes surfaces si vous acceptez de changer le nom du jouet, qu’une étude de marketing auprès de jeunes enfants a révélé comme étant peu attrayant. Nous pensons utiliser le mot « </a:t>
            </a:r>
            <a:r>
              <a:rPr lang="fr-FR" dirty="0" err="1"/>
              <a:t>Technotron</a:t>
            </a:r>
            <a:r>
              <a:rPr lang="fr-FR" dirty="0"/>
              <a:t> à particules », beaucoup plus adapté et séduisant.</a:t>
            </a:r>
            <a:endParaRPr lang="en-US" dirty="0"/>
          </a:p>
          <a:p>
            <a:pPr marL="0" indent="0">
              <a:buNone/>
            </a:pPr>
            <a:endParaRPr lang="en-US" dirty="0"/>
          </a:p>
          <a:p>
            <a:pPr marL="0" indent="0" algn="just">
              <a:buNone/>
            </a:pPr>
            <a:r>
              <a:rPr lang="fr-FR" dirty="0"/>
              <a:t>Si vous pouvez vous-même assurer la production du jouet, notre société vous reversera 3% de ses bénéfices par unité vendue. Nous recommanderons à nos distributeurs qu’ils appliquent un prix de vente de 3 € par unité pendant une période promotionnelle allant du 1</a:t>
            </a:r>
            <a:r>
              <a:rPr lang="fr-FR" baseline="30000" dirty="0"/>
              <a:t>er</a:t>
            </a:r>
            <a:r>
              <a:rPr lang="fr-FR" dirty="0"/>
              <a:t> au 25 février, puis de 4 € ensuite, si les ventes sont satisfaisantes. Vous commencerez à obtenir un pourcentage sur les ventes après 30 000 unités vendues.</a:t>
            </a:r>
            <a:endParaRPr lang="en-US" dirty="0"/>
          </a:p>
          <a:p>
            <a:pPr marL="0" indent="0">
              <a:buNone/>
            </a:pPr>
            <a:endParaRPr lang="en-US" dirty="0"/>
          </a:p>
          <a:p>
            <a:pPr marL="0" indent="0" algn="just">
              <a:buNone/>
            </a:pPr>
            <a:r>
              <a:rPr lang="fr-FR" dirty="0"/>
              <a:t>Je suis donc ravi de pouvoir signer un contrat en ces termes avec vous, et j’attends avec impatience votre réponse. </a:t>
            </a:r>
          </a:p>
          <a:p>
            <a:pPr marL="0" indent="0" algn="just">
              <a:buNone/>
            </a:pPr>
            <a:r>
              <a:rPr lang="en-US" dirty="0" err="1"/>
              <a:t>Cordialement</a:t>
            </a:r>
            <a:r>
              <a:rPr lang="en-US" dirty="0"/>
              <a:t>,</a:t>
            </a:r>
          </a:p>
          <a:p>
            <a:pPr marL="0" indent="0">
              <a:buNone/>
            </a:pPr>
            <a:r>
              <a:rPr lang="en-US" dirty="0"/>
              <a:t>Roger </a:t>
            </a:r>
            <a:r>
              <a:rPr lang="en-US" dirty="0" err="1"/>
              <a:t>Charque</a:t>
            </a:r>
            <a:endParaRPr lang="en-US" dirty="0"/>
          </a:p>
        </p:txBody>
      </p:sp>
      <p:sp>
        <p:nvSpPr>
          <p:cNvPr id="11" name="Content Placeholder 10">
            <a:extLst>
              <a:ext uri="{FF2B5EF4-FFF2-40B4-BE49-F238E27FC236}">
                <a16:creationId xmlns:a16="http://schemas.microsoft.com/office/drawing/2014/main" id="{2663C36E-128E-4493-82F2-025585059907}"/>
              </a:ext>
            </a:extLst>
          </p:cNvPr>
          <p:cNvSpPr>
            <a:spLocks noGrp="1"/>
          </p:cNvSpPr>
          <p:nvPr>
            <p:ph sz="half" idx="2"/>
          </p:nvPr>
        </p:nvSpPr>
        <p:spPr>
          <a:xfrm>
            <a:off x="5682343" y="1825624"/>
            <a:ext cx="6239069" cy="4761787"/>
          </a:xfrm>
          <a:ln>
            <a:solidFill>
              <a:schemeClr val="accent2">
                <a:lumMod val="75000"/>
              </a:schemeClr>
            </a:solidFill>
          </a:ln>
        </p:spPr>
        <p:txBody>
          <a:bodyPr>
            <a:normAutofit/>
          </a:bodyPr>
          <a:lstStyle/>
          <a:p>
            <a:r>
              <a:rPr lang="fr-FR" sz="1600" i="1" dirty="0">
                <a:latin typeface="Cambria" panose="02040503050406030204" pitchFamily="18" charset="0"/>
                <a:ea typeface="Cambria" panose="02040503050406030204" pitchFamily="18" charset="0"/>
              </a:rPr>
              <a:t>Votre réponse</a:t>
            </a: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fr-FR" sz="1600" i="1" dirty="0">
              <a:latin typeface="Cambria" panose="02040503050406030204" pitchFamily="18" charset="0"/>
              <a:ea typeface="Cambria" panose="02040503050406030204" pitchFamily="18" charset="0"/>
            </a:endParaRPr>
          </a:p>
          <a:p>
            <a:endParaRPr lang="en-US" sz="1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6559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5CF7-8961-4ADF-A8E8-15A4883A55A2}"/>
              </a:ext>
            </a:extLst>
          </p:cNvPr>
          <p:cNvSpPr>
            <a:spLocks noGrp="1"/>
          </p:cNvSpPr>
          <p:nvPr>
            <p:ph type="title"/>
          </p:nvPr>
        </p:nvSpPr>
        <p:spPr>
          <a:xfrm>
            <a:off x="838200" y="365126"/>
            <a:ext cx="10515600" cy="1258402"/>
          </a:xfrm>
          <a:ln>
            <a:solidFill>
              <a:schemeClr val="accent2">
                <a:lumMod val="75000"/>
              </a:schemeClr>
            </a:solidFill>
          </a:ln>
        </p:spPr>
        <p:txBody>
          <a:bodyPr>
            <a:normAutofit/>
          </a:bodyPr>
          <a:lstStyle/>
          <a:p>
            <a:r>
              <a:rPr lang="fr-FR" sz="1600" b="1" dirty="0">
                <a:solidFill>
                  <a:schemeClr val="accent2">
                    <a:lumMod val="75000"/>
                  </a:schemeClr>
                </a:solidFill>
                <a:latin typeface="Cambria" panose="02040503050406030204" pitchFamily="18" charset="0"/>
                <a:ea typeface="Cambria" panose="02040503050406030204" pitchFamily="18" charset="0"/>
              </a:rPr>
              <a:t>B2-4</a:t>
            </a:r>
            <a:r>
              <a:rPr lang="fr-FR" sz="1600" b="1" dirty="0">
                <a:solidFill>
                  <a:srgbClr val="9999FF"/>
                </a:solidFill>
                <a:latin typeface="Cambria" panose="02040503050406030204" pitchFamily="18" charset="0"/>
                <a:ea typeface="Cambria" panose="02040503050406030204" pitchFamily="18" charset="0"/>
              </a:rPr>
              <a:t> </a:t>
            </a:r>
            <a:r>
              <a:rPr lang="fr-FR" sz="1600" b="1" i="1" dirty="0">
                <a:latin typeface="Cambria" panose="02040503050406030204" pitchFamily="18" charset="0"/>
                <a:ea typeface="Cambria" panose="02040503050406030204" pitchFamily="18" charset="0"/>
              </a:rPr>
              <a:t>L’interdiction du téléphone portable au collège</a:t>
            </a:r>
            <a:r>
              <a:rPr lang="fr-FR" sz="1600" b="1" dirty="0">
                <a:latin typeface="Cambria" panose="02040503050406030204" pitchFamily="18" charset="0"/>
                <a:ea typeface="Cambria" panose="02040503050406030204" pitchFamily="18" charset="0"/>
              </a:rPr>
              <a:t>. En vous appuyant sur le texte, dites si vous êtes d’accord ou non avec cette affirmation. Justifiez votre point de vue, et donnez quelques exemples. (10 lignes minimum)</a:t>
            </a:r>
            <a:endParaRPr lang="en-US" sz="16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5D3A518-821C-4A21-BA5E-B0DD3005D9A9}"/>
              </a:ext>
            </a:extLst>
          </p:cNvPr>
          <p:cNvSpPr>
            <a:spLocks noGrp="1"/>
          </p:cNvSpPr>
          <p:nvPr>
            <p:ph idx="1"/>
          </p:nvPr>
        </p:nvSpPr>
        <p:spPr>
          <a:xfrm>
            <a:off x="419878" y="1825624"/>
            <a:ext cx="11252718" cy="4667250"/>
          </a:xfrm>
          <a:ln>
            <a:solidFill>
              <a:schemeClr val="accent2">
                <a:lumMod val="75000"/>
              </a:schemeClr>
            </a:solidFill>
          </a:ln>
        </p:spPr>
        <p:txBody>
          <a:bodyPr>
            <a:noAutofit/>
          </a:bodyPr>
          <a:lstStyle/>
          <a:p>
            <a:pPr marL="0" indent="0" algn="just">
              <a:buNone/>
            </a:pPr>
            <a:r>
              <a:rPr lang="fr-FR" sz="1550" dirty="0">
                <a:latin typeface="Cambria" panose="02040503050406030204" pitchFamily="18" charset="0"/>
                <a:ea typeface="Cambria" panose="02040503050406030204" pitchFamily="18" charset="0"/>
              </a:rPr>
              <a:t>Selon une étude, les élèves qui fréquentent des écoles où le téléphone est interdit ont de meilleurs résultats que les autres. Dernièrement, le ministre de l’éducation nationale a souhaité durcir l’interdiction des téléphones portables au collège qui existe déjà, mais qui, en pratique, n’est pas suffisamment appliquée parce qu’aucune sanction n’est prévue. On semble oublier que le personnel en milieu scolaire applique déjà cette mesure, comme le rappelle Lysiane Gervais : « Dans 97 % des collèges, l’utilisation du portable est interdite. Cela fonctionne plus ou moins bien. Si un élève utilise son téléphone ou s’il sonne en cours, l’appareil est confisqué et remis aux parents ». Elle ajoute qu’une interdiction totale est « impossible à gérer. Quand on est sur le terrain, on s’en rend bien compte. » De plus, les élèves ont des téléphones portables au collège car ils sont équipés par leurs parents qui veulent pouvoir joindre leur enfant après la classe, parce que ça les rassure. Selon le responsable d’une fédération de parents d’élèves, il y aurait autant de parents favorables à l’interdiction des téléphones portables qu’à leur autorisation. C’est pourquoi les modalités de cette interdiction doivent être discutées avec les familles. Pour Catherine Nave-Bekhti, cette nouvelle interdiction inutile. « Ajouter de l’interdiction à l’interdiction ne dit pas comment on règle le problème. Tous les collèges ne sont pas équipés de casiers ». Cela nécessite des équipements et suffisamment de place. « L’autre élément est que certains enseignants développent un usage pédagogique des outils numériques. Un autre inconvénient à cette interdiction est le risque de priver les adolescents d’un apprentissage sur l’utilisation raisonnée d’Internet et des réseaux sociaux. Les enseignants font réfléchir leurs élèves quant à leur utilisation du numérique, aux conséquences de ce qu’ils y écrivent, au droit à l’image et au respect de l’autre. Les outils numériques contribuent à la formation des élèves. On aurait préféré une réflexion collective sur la place du numérique à l’école plutôt que de découvrir que le sujet serait à nouveau relancé, sans dialogue. Le ministère devrait ouvrir le débat à tous les acteurs de l’école. » Pour certains enseignants, le débat dépasse celui de l’école : « Je parle des écrans avec les ados, je valorise la lecture de livres, mais le véritable problème c’est ce qui se passe à la maison » s’inquiète Jean-Thomas </a:t>
            </a:r>
            <a:r>
              <a:rPr lang="fr-FR" sz="1550" dirty="0" err="1">
                <a:latin typeface="Cambria" panose="02040503050406030204" pitchFamily="18" charset="0"/>
                <a:ea typeface="Cambria" panose="02040503050406030204" pitchFamily="18" charset="0"/>
              </a:rPr>
              <a:t>Giovannoni</a:t>
            </a:r>
            <a:r>
              <a:rPr lang="fr-FR" sz="1550" dirty="0">
                <a:latin typeface="Cambria" panose="02040503050406030204" pitchFamily="18" charset="0"/>
                <a:ea typeface="Cambria" panose="02040503050406030204" pitchFamily="18" charset="0"/>
              </a:rPr>
              <a:t>, professeur d’anglais, qui a lui-même grandi sans télévision. « Il faut que les parents apprennent à leurs enfants à garder une distance avec les écrans. » </a:t>
            </a:r>
          </a:p>
          <a:p>
            <a:pPr marL="0" indent="0" algn="just">
              <a:buNone/>
            </a:pPr>
            <a:r>
              <a:rPr lang="fr-FR" sz="1550" dirty="0">
                <a:latin typeface="Cambria" panose="02040503050406030204" pitchFamily="18" charset="0"/>
                <a:ea typeface="Cambria" panose="02040503050406030204" pitchFamily="18" charset="0"/>
              </a:rPr>
              <a:t>D’après Céline HUSSONNOIS-ALAYA, www.bmftv.com</a:t>
            </a:r>
            <a:endParaRPr lang="en-US" sz="15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435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FB40-8D32-48E1-86C4-EDC24196EA7B}"/>
              </a:ext>
            </a:extLst>
          </p:cNvPr>
          <p:cNvSpPr>
            <a:spLocks noGrp="1"/>
          </p:cNvSpPr>
          <p:nvPr>
            <p:ph type="title"/>
          </p:nvPr>
        </p:nvSpPr>
        <p:spPr>
          <a:ln>
            <a:solidFill>
              <a:schemeClr val="accent2">
                <a:lumMod val="75000"/>
              </a:schemeClr>
            </a:solidFill>
          </a:ln>
        </p:spPr>
        <p:txBody>
          <a:bodyPr>
            <a:normAutofit/>
          </a:bodyPr>
          <a:lstStyle/>
          <a:p>
            <a:r>
              <a:rPr lang="fr-FR" sz="1600" b="1" i="1" dirty="0">
                <a:solidFill>
                  <a:schemeClr val="accent2">
                    <a:lumMod val="75000"/>
                  </a:schemeClr>
                </a:solidFill>
                <a:latin typeface="Cambria" panose="02040503050406030204" pitchFamily="18" charset="0"/>
                <a:ea typeface="Cambria" panose="02040503050406030204" pitchFamily="18" charset="0"/>
              </a:rPr>
              <a:t>B2-4 </a:t>
            </a:r>
            <a:r>
              <a:rPr lang="fr-FR" sz="1600" b="1" i="1" dirty="0">
                <a:latin typeface="Cambria" panose="02040503050406030204" pitchFamily="18" charset="0"/>
                <a:ea typeface="Cambria" panose="02040503050406030204" pitchFamily="18" charset="0"/>
              </a:rPr>
              <a:t>L’interdiction du téléphone portable au collège</a:t>
            </a:r>
            <a:endParaRPr lang="en-US" sz="1600" b="1" i="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3F272F5-D947-4FE2-AAF3-D9A0057181F3}"/>
              </a:ext>
            </a:extLst>
          </p:cNvPr>
          <p:cNvSpPr>
            <a:spLocks noGrp="1"/>
          </p:cNvSpPr>
          <p:nvPr>
            <p:ph idx="1"/>
          </p:nvPr>
        </p:nvSpPr>
        <p:spPr>
          <a:ln>
            <a:solidFill>
              <a:schemeClr val="accent2">
                <a:lumMod val="75000"/>
              </a:schemeClr>
            </a:solidFill>
          </a:ln>
        </p:spPr>
        <p:txBody>
          <a:bodyPr>
            <a:normAutofit/>
          </a:bodyPr>
          <a:lstStyle/>
          <a:p>
            <a:r>
              <a:rPr lang="fr-FR" sz="1600" i="1" dirty="0">
                <a:latin typeface="Cambria" panose="02040503050406030204" pitchFamily="18" charset="0"/>
                <a:ea typeface="Cambria" panose="02040503050406030204" pitchFamily="18" charset="0"/>
              </a:rPr>
              <a:t>Votre réponse</a:t>
            </a: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fr-FR" sz="1600" dirty="0">
              <a:latin typeface="Cambria" panose="02040503050406030204" pitchFamily="18" charset="0"/>
              <a:ea typeface="Cambria" panose="02040503050406030204" pitchFamily="18" charset="0"/>
            </a:endParaRPr>
          </a:p>
          <a:p>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553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D81B202-B6CD-467A-95DD-EC5BB879055F}"/>
              </a:ext>
            </a:extLst>
          </p:cNvPr>
          <p:cNvSpPr>
            <a:spLocks noGrp="1"/>
          </p:cNvSpPr>
          <p:nvPr>
            <p:ph type="title"/>
          </p:nvPr>
        </p:nvSpPr>
        <p:spPr/>
        <p:txBody>
          <a:bodyPr>
            <a:normAutofit/>
          </a:bodyPr>
          <a:lstStyle/>
          <a:p>
            <a:pPr algn="just"/>
            <a:r>
              <a:rPr lang="en-US" sz="2000" b="1" dirty="0">
                <a:latin typeface="Cambria" panose="02040503050406030204" pitchFamily="18" charset="0"/>
                <a:ea typeface="Cambria" panose="02040503050406030204" pitchFamily="18" charset="0"/>
              </a:rPr>
              <a:t>Please check all relevant statements regarding your writing skills in French, then follow the instructions. Please note that the skills are listed in order of increasing difficulty.</a:t>
            </a:r>
            <a:endParaRPr lang="en-US" sz="2000" dirty="0">
              <a:latin typeface="Cambria" panose="02040503050406030204" pitchFamily="18" charset="0"/>
              <a:ea typeface="Cambria" panose="02040503050406030204" pitchFamily="18" charset="0"/>
            </a:endParaRPr>
          </a:p>
        </p:txBody>
      </p:sp>
      <p:sp>
        <p:nvSpPr>
          <p:cNvPr id="19" name="Content Placeholder 18">
            <a:extLst>
              <a:ext uri="{FF2B5EF4-FFF2-40B4-BE49-F238E27FC236}">
                <a16:creationId xmlns:a16="http://schemas.microsoft.com/office/drawing/2014/main" id="{5D1332D9-6701-4258-B530-09201EEC01FF}"/>
              </a:ext>
            </a:extLst>
          </p:cNvPr>
          <p:cNvSpPr>
            <a:spLocks noGrp="1"/>
          </p:cNvSpPr>
          <p:nvPr>
            <p:ph sz="half" idx="1"/>
          </p:nvPr>
        </p:nvSpPr>
        <p:spPr>
          <a:xfrm>
            <a:off x="586274" y="1678182"/>
            <a:ext cx="5181600" cy="4351338"/>
          </a:xfrm>
        </p:spPr>
        <p:txBody>
          <a:bodyPr>
            <a:normAutofit/>
          </a:bodyPr>
          <a:lstStyle/>
          <a:p>
            <a:pPr lvl="0">
              <a:buFont typeface="Wingdings" panose="05000000000000000000" pitchFamily="2" charset="2"/>
              <a:buChar char="q"/>
            </a:pPr>
            <a:endParaRPr lang="en-US" sz="2000" dirty="0">
              <a:latin typeface="Cambria" panose="02040503050406030204" pitchFamily="18" charset="0"/>
              <a:ea typeface="Cambria" panose="02040503050406030204" pitchFamily="18" charset="0"/>
            </a:endParaRPr>
          </a:p>
          <a:p>
            <a:pPr marL="0" lvl="0" indent="0" algn="ctr">
              <a:buNone/>
            </a:pPr>
            <a:r>
              <a:rPr lang="en-US" sz="3600" dirty="0">
                <a:solidFill>
                  <a:srgbClr val="91CAFD"/>
                </a:solidFill>
                <a:latin typeface="Cambria" panose="02040503050406030204" pitchFamily="18" charset="0"/>
                <a:ea typeface="Cambria" panose="02040503050406030204" pitchFamily="18" charset="0"/>
              </a:rPr>
              <a:t>A1</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introduce myself (name, age, occupation, where I live, ... etc.)</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give and follow directions to a location</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say what I like today and what I liked yesterday</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say what I am going to do tomorrow</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DO MORE THAN THIS</a:t>
            </a:r>
          </a:p>
          <a:p>
            <a:pPr marL="0" indent="0">
              <a:buNone/>
            </a:pPr>
            <a:endParaRPr lang="en-US" sz="2000" dirty="0">
              <a:latin typeface="Cambria" panose="02040503050406030204" pitchFamily="18" charset="0"/>
              <a:ea typeface="Cambria" panose="02040503050406030204" pitchFamily="18" charset="0"/>
            </a:endParaRPr>
          </a:p>
        </p:txBody>
      </p:sp>
      <p:sp>
        <p:nvSpPr>
          <p:cNvPr id="20" name="Content Placeholder 19">
            <a:extLst>
              <a:ext uri="{FF2B5EF4-FFF2-40B4-BE49-F238E27FC236}">
                <a16:creationId xmlns:a16="http://schemas.microsoft.com/office/drawing/2014/main" id="{5ED94AB2-571E-4404-8487-653EB404BCF8}"/>
              </a:ext>
            </a:extLst>
          </p:cNvPr>
          <p:cNvSpPr>
            <a:spLocks noGrp="1"/>
          </p:cNvSpPr>
          <p:nvPr>
            <p:ph sz="half" idx="2"/>
          </p:nvPr>
        </p:nvSpPr>
        <p:spPr>
          <a:xfrm>
            <a:off x="6172200" y="1825625"/>
            <a:ext cx="5752322" cy="4351338"/>
          </a:xfrm>
        </p:spPr>
        <p:txBody>
          <a:bodyPr>
            <a:normAutofit/>
          </a:bodyPr>
          <a:lstStyle/>
          <a:p>
            <a:pPr marL="0" indent="0">
              <a:buNone/>
            </a:pPr>
            <a:endParaRPr lang="en-US" dirty="0"/>
          </a:p>
          <a:p>
            <a:pPr marL="0" indent="0">
              <a:buNone/>
            </a:pPr>
            <a:endParaRPr lang="en-US" dirty="0"/>
          </a:p>
          <a:p>
            <a:r>
              <a:rPr lang="en-US" sz="2000" dirty="0">
                <a:latin typeface="Cambria" panose="02040503050406030204" pitchFamily="18" charset="0"/>
                <a:ea typeface="Cambria" panose="02040503050406030204" pitchFamily="18" charset="0"/>
              </a:rPr>
              <a:t>I CAN DO MORE = </a:t>
            </a:r>
            <a:r>
              <a:rPr lang="en-US" sz="2000" u="sng" dirty="0">
                <a:latin typeface="Cambria" panose="02040503050406030204" pitchFamily="18" charset="0"/>
                <a:ea typeface="Cambria" panose="02040503050406030204" pitchFamily="18" charset="0"/>
                <a:hlinkClick r:id="rId2" action="ppaction://hlinksldjump"/>
              </a:rPr>
              <a:t>Proceed to Self-Assessment A2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4 checks = </a:t>
            </a:r>
            <a:r>
              <a:rPr lang="en-US" sz="2000" dirty="0">
                <a:latin typeface="Cambria" panose="02040503050406030204" pitchFamily="18" charset="0"/>
                <a:ea typeface="Cambria" panose="02040503050406030204" pitchFamily="18" charset="0"/>
                <a:hlinkClick r:id="rId3" action="ppaction://hlinksldjump"/>
              </a:rPr>
              <a:t>Please complete Test questions A1-4</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3 checks = </a:t>
            </a:r>
            <a:r>
              <a:rPr lang="en-US" sz="2000" u="sng" dirty="0">
                <a:latin typeface="Cambria" panose="02040503050406030204" pitchFamily="18" charset="0"/>
                <a:ea typeface="Cambria" panose="02040503050406030204" pitchFamily="18" charset="0"/>
                <a:hlinkClick r:id="rId4" action="ppaction://hlinksldjump"/>
              </a:rPr>
              <a:t>Please complete Test questions A1-3</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2 checks = </a:t>
            </a:r>
            <a:r>
              <a:rPr lang="en-US" sz="2000" u="sng" dirty="0">
                <a:latin typeface="Cambria" panose="02040503050406030204" pitchFamily="18" charset="0"/>
                <a:ea typeface="Cambria" panose="02040503050406030204" pitchFamily="18" charset="0"/>
                <a:hlinkClick r:id="rId5" action="ppaction://hlinksldjump"/>
              </a:rPr>
              <a:t>Please complete Test questions A1-2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1 check = </a:t>
            </a:r>
            <a:r>
              <a:rPr lang="en-US" sz="2000" u="sng" dirty="0">
                <a:latin typeface="Cambria" panose="02040503050406030204" pitchFamily="18" charset="0"/>
                <a:ea typeface="Cambria" panose="02040503050406030204" pitchFamily="18" charset="0"/>
                <a:hlinkClick r:id="rId6" action="ppaction://hlinksldjump"/>
              </a:rPr>
              <a:t>Please complete Test question A1-1</a:t>
            </a:r>
            <a:endParaRPr lang="en-US" sz="2000" dirty="0">
              <a:latin typeface="Cambria" panose="02040503050406030204" pitchFamily="18" charset="0"/>
              <a:ea typeface="Cambria" panose="02040503050406030204" pitchFamily="18" charset="0"/>
            </a:endParaRPr>
          </a:p>
        </p:txBody>
      </p:sp>
      <p:sp>
        <p:nvSpPr>
          <p:cNvPr id="21" name="Arrow: Right 20">
            <a:extLst>
              <a:ext uri="{FF2B5EF4-FFF2-40B4-BE49-F238E27FC236}">
                <a16:creationId xmlns:a16="http://schemas.microsoft.com/office/drawing/2014/main" id="{DD791610-C031-4481-A3DE-DA62045F4FAB}"/>
              </a:ext>
            </a:extLst>
          </p:cNvPr>
          <p:cNvSpPr/>
          <p:nvPr/>
        </p:nvSpPr>
        <p:spPr>
          <a:xfrm>
            <a:off x="2500605" y="5533053"/>
            <a:ext cx="1352938" cy="354563"/>
          </a:xfrm>
          <a:prstGeom prst="rightArrow">
            <a:avLst/>
          </a:prstGeom>
          <a:solidFill>
            <a:srgbClr val="91CAF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91CAFD"/>
              </a:solidFill>
            </a:endParaRPr>
          </a:p>
        </p:txBody>
      </p:sp>
    </p:spTree>
    <p:extLst>
      <p:ext uri="{BB962C8B-B14F-4D97-AF65-F5344CB8AC3E}">
        <p14:creationId xmlns:p14="http://schemas.microsoft.com/office/powerpoint/2010/main" val="40180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9835-6260-4613-B851-F809061B93AD}"/>
              </a:ext>
            </a:extLst>
          </p:cNvPr>
          <p:cNvSpPr>
            <a:spLocks noGrp="1"/>
          </p:cNvSpPr>
          <p:nvPr>
            <p:ph type="title"/>
          </p:nvPr>
        </p:nvSpPr>
        <p:spPr/>
        <p:txBody>
          <a:bodyPr>
            <a:normAutofit/>
          </a:bodyPr>
          <a:lstStyle/>
          <a:p>
            <a:r>
              <a:rPr lang="en-US" sz="2000" b="1" dirty="0">
                <a:latin typeface="Cambria" panose="02040503050406030204" pitchFamily="18" charset="0"/>
                <a:ea typeface="Cambria" panose="02040503050406030204" pitchFamily="18" charset="0"/>
              </a:rPr>
              <a:t>Please check all relevant statements regarding your writing skills in French, then follow the instructions. Please note that the skills are listed in order of increasing difficulty.</a:t>
            </a:r>
            <a:endParaRPr lang="en-US" sz="2000" dirty="0"/>
          </a:p>
        </p:txBody>
      </p:sp>
      <p:sp>
        <p:nvSpPr>
          <p:cNvPr id="3" name="Content Placeholder 2">
            <a:extLst>
              <a:ext uri="{FF2B5EF4-FFF2-40B4-BE49-F238E27FC236}">
                <a16:creationId xmlns:a16="http://schemas.microsoft.com/office/drawing/2014/main" id="{BBC96A67-0DE8-45A1-81C2-B020ED43FF18}"/>
              </a:ext>
            </a:extLst>
          </p:cNvPr>
          <p:cNvSpPr>
            <a:spLocks noGrp="1"/>
          </p:cNvSpPr>
          <p:nvPr>
            <p:ph sz="half" idx="1"/>
          </p:nvPr>
        </p:nvSpPr>
        <p:spPr>
          <a:xfrm>
            <a:off x="737118" y="1825625"/>
            <a:ext cx="5282682" cy="4351338"/>
          </a:xfrm>
        </p:spPr>
        <p:txBody>
          <a:bodyPr>
            <a:normAutofit/>
          </a:bodyPr>
          <a:lstStyle/>
          <a:p>
            <a:pPr marL="0" lvl="0" indent="0" algn="ctr">
              <a:buNone/>
            </a:pPr>
            <a:r>
              <a:rPr lang="en-US" sz="3200" dirty="0">
                <a:solidFill>
                  <a:srgbClr val="0070C0"/>
                </a:solidFill>
                <a:latin typeface="Cambria" panose="02040503050406030204" pitchFamily="18" charset="0"/>
                <a:ea typeface="Cambria" panose="02040503050406030204" pitchFamily="18" charset="0"/>
              </a:rPr>
              <a:t>A2</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propose, accept or decline an invitation</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describe in simple terms my background and my environment (my work, my house, my family)</a:t>
            </a:r>
          </a:p>
          <a:p>
            <a:pPr lvl="0">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state my opinion and elaborate an explanation</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describe my schedule of activities (yesterday, today and tomorrow)</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DO MORE THAN THIS</a:t>
            </a:r>
          </a:p>
          <a:p>
            <a:pPr marL="0" indent="0">
              <a:buNone/>
            </a:pPr>
            <a:endParaRPr lang="en-US" sz="2000"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1B781E38-4FA5-4C9B-8CC2-EB58E494551E}"/>
              </a:ext>
            </a:extLst>
          </p:cNvPr>
          <p:cNvSpPr>
            <a:spLocks noGrp="1"/>
          </p:cNvSpPr>
          <p:nvPr>
            <p:ph sz="half" idx="2"/>
          </p:nvPr>
        </p:nvSpPr>
        <p:spPr>
          <a:xfrm>
            <a:off x="6172199" y="1825625"/>
            <a:ext cx="5826967" cy="4351338"/>
          </a:xfrm>
        </p:spPr>
        <p:txBody>
          <a:bodyPr>
            <a:normAutofit/>
          </a:bodyPr>
          <a:lstStyle/>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I CAN DO MORE = </a:t>
            </a:r>
            <a:r>
              <a:rPr lang="en-US" sz="2000" u="sng" dirty="0">
                <a:latin typeface="Cambria" panose="02040503050406030204" pitchFamily="18" charset="0"/>
                <a:ea typeface="Cambria" panose="02040503050406030204" pitchFamily="18" charset="0"/>
                <a:hlinkClick r:id="rId2" action="ppaction://hlinksldjump"/>
              </a:rPr>
              <a:t>Proceed to Self-Assessment B1</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4 checks = </a:t>
            </a:r>
            <a:r>
              <a:rPr lang="en-US" sz="2000" u="sng" dirty="0">
                <a:latin typeface="Cambria" panose="02040503050406030204" pitchFamily="18" charset="0"/>
                <a:ea typeface="Cambria" panose="02040503050406030204" pitchFamily="18" charset="0"/>
                <a:hlinkClick r:id="rId3" action="ppaction://hlinksldjump"/>
              </a:rPr>
              <a:t>Please complete Test questions A2-4</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3 checks = </a:t>
            </a:r>
            <a:r>
              <a:rPr lang="en-US" sz="2000" u="sng" dirty="0">
                <a:latin typeface="Cambria" panose="02040503050406030204" pitchFamily="18" charset="0"/>
                <a:ea typeface="Cambria" panose="02040503050406030204" pitchFamily="18" charset="0"/>
                <a:hlinkClick r:id="rId4" action="ppaction://hlinksldjump"/>
              </a:rPr>
              <a:t>Please complete Test questions A2-3</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2 checks = </a:t>
            </a:r>
            <a:r>
              <a:rPr lang="en-US" sz="2000" u="sng" dirty="0">
                <a:latin typeface="Cambria" panose="02040503050406030204" pitchFamily="18" charset="0"/>
                <a:ea typeface="Cambria" panose="02040503050406030204" pitchFamily="18" charset="0"/>
                <a:hlinkClick r:id="rId5" action="ppaction://hlinksldjump"/>
              </a:rPr>
              <a:t>Please complete Test questions A2-2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1 check = </a:t>
            </a:r>
            <a:r>
              <a:rPr lang="en-US" sz="2000" u="sng" dirty="0">
                <a:latin typeface="Cambria" panose="02040503050406030204" pitchFamily="18" charset="0"/>
                <a:ea typeface="Cambria" panose="02040503050406030204" pitchFamily="18" charset="0"/>
                <a:hlinkClick r:id="rId6" action="ppaction://hlinksldjump"/>
              </a:rPr>
              <a:t>Please complete Test question A2-1</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No check = </a:t>
            </a:r>
            <a:r>
              <a:rPr lang="en-US" sz="2000" u="sng" dirty="0">
                <a:latin typeface="Cambria" panose="02040503050406030204" pitchFamily="18" charset="0"/>
                <a:ea typeface="Cambria" panose="02040503050406030204" pitchFamily="18" charset="0"/>
                <a:hlinkClick r:id="rId7" action="ppaction://hlinksldjump"/>
              </a:rPr>
              <a:t>Please complete Test question A1-4</a:t>
            </a:r>
            <a:endParaRPr lang="en-US" sz="2000" dirty="0">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75ACC074-3BCC-4D5E-A0A0-963A866A06C2}"/>
              </a:ext>
            </a:extLst>
          </p:cNvPr>
          <p:cNvSpPr/>
          <p:nvPr/>
        </p:nvSpPr>
        <p:spPr>
          <a:xfrm>
            <a:off x="2752531" y="5831827"/>
            <a:ext cx="1352938" cy="354563"/>
          </a:xfrm>
          <a:prstGeom prst="rightArrow">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91CAFD"/>
              </a:solidFill>
            </a:endParaRPr>
          </a:p>
        </p:txBody>
      </p:sp>
    </p:spTree>
    <p:extLst>
      <p:ext uri="{BB962C8B-B14F-4D97-AF65-F5344CB8AC3E}">
        <p14:creationId xmlns:p14="http://schemas.microsoft.com/office/powerpoint/2010/main" val="29922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A1BB-C8C1-4CA4-B954-0CD59A29746F}"/>
              </a:ext>
            </a:extLst>
          </p:cNvPr>
          <p:cNvSpPr>
            <a:spLocks noGrp="1"/>
          </p:cNvSpPr>
          <p:nvPr>
            <p:ph type="title"/>
          </p:nvPr>
        </p:nvSpPr>
        <p:spPr/>
        <p:txBody>
          <a:bodyPr>
            <a:normAutofit/>
          </a:bodyPr>
          <a:lstStyle/>
          <a:p>
            <a:r>
              <a:rPr lang="en-US" sz="2000" b="1" dirty="0">
                <a:latin typeface="Cambria" panose="02040503050406030204" pitchFamily="18" charset="0"/>
                <a:ea typeface="Cambria" panose="02040503050406030204" pitchFamily="18" charset="0"/>
              </a:rPr>
              <a:t>Please check all relevant statements regarding your writing skills in French, then follow the instructions. Please note that the skills are listed in order of increasing difficulty.</a:t>
            </a:r>
            <a:endParaRPr lang="en-US" sz="2000" dirty="0"/>
          </a:p>
        </p:txBody>
      </p:sp>
      <p:sp>
        <p:nvSpPr>
          <p:cNvPr id="3" name="Content Placeholder 2">
            <a:extLst>
              <a:ext uri="{FF2B5EF4-FFF2-40B4-BE49-F238E27FC236}">
                <a16:creationId xmlns:a16="http://schemas.microsoft.com/office/drawing/2014/main" id="{8DEF8EE3-E829-462E-98C5-441E7FAC17B2}"/>
              </a:ext>
            </a:extLst>
          </p:cNvPr>
          <p:cNvSpPr>
            <a:spLocks noGrp="1"/>
          </p:cNvSpPr>
          <p:nvPr>
            <p:ph sz="half" idx="1"/>
          </p:nvPr>
        </p:nvSpPr>
        <p:spPr>
          <a:xfrm>
            <a:off x="559836" y="1825624"/>
            <a:ext cx="5459963" cy="4817771"/>
          </a:xfrm>
        </p:spPr>
        <p:txBody>
          <a:bodyPr>
            <a:normAutofit/>
          </a:bodyPr>
          <a:lstStyle/>
          <a:p>
            <a:pPr marL="0" indent="0" algn="ctr">
              <a:buNone/>
            </a:pPr>
            <a:r>
              <a:rPr lang="en-US" sz="3200" dirty="0">
                <a:solidFill>
                  <a:schemeClr val="accent2">
                    <a:lumMod val="60000"/>
                    <a:lumOff val="40000"/>
                  </a:schemeClr>
                </a:solidFill>
                <a:latin typeface="Cambria" panose="02040503050406030204" pitchFamily="18" charset="0"/>
                <a:ea typeface="Cambria" panose="02040503050406030204" pitchFamily="18" charset="0"/>
              </a:rPr>
              <a:t>B1</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carry out a financial or commercial transaction (open an account, purchase a service… )</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summarize something and relate someone else’s point of view</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describe hypothetical situations in the past and in the future (</a:t>
            </a:r>
            <a:r>
              <a:rPr lang="en-US" sz="2000" i="1" dirty="0">
                <a:latin typeface="Cambria" panose="02040503050406030204" pitchFamily="18" charset="0"/>
                <a:ea typeface="Cambria" panose="02040503050406030204" pitchFamily="18" charset="0"/>
              </a:rPr>
              <a:t>what if’s</a:t>
            </a:r>
            <a:r>
              <a:rPr lang="en-US" sz="2000" dirty="0">
                <a:latin typeface="Cambria" panose="02040503050406030204" pitchFamily="18" charset="0"/>
                <a:ea typeface="Cambria" panose="02040503050406030204" pitchFamily="18" charset="0"/>
              </a:rPr>
              <a:t>)</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write a review of a book, show, movie, play... etc.</a:t>
            </a:r>
          </a:p>
          <a:p>
            <a:pPr>
              <a:buFont typeface="Wingdings" panose="05000000000000000000" pitchFamily="2" charset="2"/>
              <a:buChar char="q"/>
            </a:pPr>
            <a:r>
              <a:rPr lang="en-US" sz="2000" dirty="0">
                <a:latin typeface="Cambria" panose="02040503050406030204" pitchFamily="18" charset="0"/>
                <a:ea typeface="Cambria" panose="02040503050406030204" pitchFamily="18" charset="0"/>
              </a:rPr>
              <a:t>I CAN DO MORE THAN THIS</a:t>
            </a:r>
          </a:p>
        </p:txBody>
      </p:sp>
      <p:sp>
        <p:nvSpPr>
          <p:cNvPr id="4" name="Content Placeholder 3">
            <a:extLst>
              <a:ext uri="{FF2B5EF4-FFF2-40B4-BE49-F238E27FC236}">
                <a16:creationId xmlns:a16="http://schemas.microsoft.com/office/drawing/2014/main" id="{A5282AAA-1A71-48DD-9187-1C57B41BE4A6}"/>
              </a:ext>
            </a:extLst>
          </p:cNvPr>
          <p:cNvSpPr>
            <a:spLocks noGrp="1"/>
          </p:cNvSpPr>
          <p:nvPr>
            <p:ph sz="half" idx="2"/>
          </p:nvPr>
        </p:nvSpPr>
        <p:spPr>
          <a:xfrm>
            <a:off x="6172199" y="1825625"/>
            <a:ext cx="5599922" cy="4351338"/>
          </a:xfrm>
        </p:spPr>
        <p:txBody>
          <a:bodyPr>
            <a:normAutofit/>
          </a:bodyPr>
          <a:lstStyle/>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I CAN DO MORE = </a:t>
            </a:r>
            <a:r>
              <a:rPr lang="en-US" sz="2000" u="sng" dirty="0">
                <a:latin typeface="Cambria" panose="02040503050406030204" pitchFamily="18" charset="0"/>
                <a:ea typeface="Cambria" panose="02040503050406030204" pitchFamily="18" charset="0"/>
                <a:hlinkClick r:id="rId2" action="ppaction://hlinksldjump"/>
              </a:rPr>
              <a:t>Proceed to Self-Assessment B2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4 checks = </a:t>
            </a:r>
            <a:r>
              <a:rPr lang="en-US" sz="2000" u="sng" dirty="0">
                <a:latin typeface="Cambria" panose="02040503050406030204" pitchFamily="18" charset="0"/>
                <a:ea typeface="Cambria" panose="02040503050406030204" pitchFamily="18" charset="0"/>
                <a:hlinkClick r:id="rId3" action="ppaction://hlinksldjump"/>
              </a:rPr>
              <a:t>Please complete Test question B1-4</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3 checks = </a:t>
            </a:r>
            <a:r>
              <a:rPr lang="en-US" sz="2000" u="sng" dirty="0">
                <a:latin typeface="Cambria" panose="02040503050406030204" pitchFamily="18" charset="0"/>
                <a:ea typeface="Cambria" panose="02040503050406030204" pitchFamily="18" charset="0"/>
                <a:hlinkClick r:id="rId4" action="ppaction://hlinksldjump"/>
              </a:rPr>
              <a:t>Please complete Test question B1-3</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2 checks = </a:t>
            </a:r>
            <a:r>
              <a:rPr lang="en-US" sz="2000" u="sng" dirty="0">
                <a:latin typeface="Cambria" panose="02040503050406030204" pitchFamily="18" charset="0"/>
                <a:ea typeface="Cambria" panose="02040503050406030204" pitchFamily="18" charset="0"/>
                <a:hlinkClick r:id="rId5" action="ppaction://hlinksldjump"/>
              </a:rPr>
              <a:t>Please complete Test question B1-2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1 check = </a:t>
            </a:r>
            <a:r>
              <a:rPr lang="en-US" sz="2000" u="sng" dirty="0">
                <a:latin typeface="Cambria" panose="02040503050406030204" pitchFamily="18" charset="0"/>
                <a:ea typeface="Cambria" panose="02040503050406030204" pitchFamily="18" charset="0"/>
                <a:hlinkClick r:id="rId6" action="ppaction://hlinksldjump"/>
              </a:rPr>
              <a:t>Please complete Test question B1-1</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No check = </a:t>
            </a:r>
            <a:r>
              <a:rPr lang="en-US" sz="2000" u="sng" dirty="0">
                <a:latin typeface="Cambria" panose="02040503050406030204" pitchFamily="18" charset="0"/>
                <a:ea typeface="Cambria" panose="02040503050406030204" pitchFamily="18" charset="0"/>
                <a:hlinkClick r:id="rId7" action="ppaction://hlinksldjump"/>
              </a:rPr>
              <a:t>Please complete Test question A2-4</a:t>
            </a:r>
            <a:endParaRPr lang="en-US" sz="2000" dirty="0">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F43EF6A8-FF54-4795-95F1-EC29A783ED7C}"/>
              </a:ext>
            </a:extLst>
          </p:cNvPr>
          <p:cNvSpPr/>
          <p:nvPr/>
        </p:nvSpPr>
        <p:spPr>
          <a:xfrm>
            <a:off x="2613348" y="5999681"/>
            <a:ext cx="1352938" cy="354563"/>
          </a:xfrm>
          <a:prstGeom prst="rightArrow">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91CAFD"/>
              </a:solidFill>
            </a:endParaRPr>
          </a:p>
        </p:txBody>
      </p:sp>
    </p:spTree>
    <p:extLst>
      <p:ext uri="{BB962C8B-B14F-4D97-AF65-F5344CB8AC3E}">
        <p14:creationId xmlns:p14="http://schemas.microsoft.com/office/powerpoint/2010/main" val="198468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ED58-01F7-4E4E-8451-8870FB933F23}"/>
              </a:ext>
            </a:extLst>
          </p:cNvPr>
          <p:cNvSpPr>
            <a:spLocks noGrp="1"/>
          </p:cNvSpPr>
          <p:nvPr>
            <p:ph type="title"/>
          </p:nvPr>
        </p:nvSpPr>
        <p:spPr/>
        <p:txBody>
          <a:bodyPr>
            <a:normAutofit/>
          </a:bodyPr>
          <a:lstStyle/>
          <a:p>
            <a:r>
              <a:rPr lang="en-US" sz="2000" b="1" dirty="0">
                <a:latin typeface="Cambria" panose="02040503050406030204" pitchFamily="18" charset="0"/>
                <a:ea typeface="Cambria" panose="02040503050406030204" pitchFamily="18" charset="0"/>
              </a:rPr>
              <a:t>Please check all relevant statements regarding your writing skills in French, then follow the instructions. Please note that the skills are listed in order of increasing difficulty.</a:t>
            </a:r>
            <a:endParaRPr lang="en-US" sz="2000" dirty="0"/>
          </a:p>
        </p:txBody>
      </p:sp>
      <p:sp>
        <p:nvSpPr>
          <p:cNvPr id="3" name="Content Placeholder 2">
            <a:extLst>
              <a:ext uri="{FF2B5EF4-FFF2-40B4-BE49-F238E27FC236}">
                <a16:creationId xmlns:a16="http://schemas.microsoft.com/office/drawing/2014/main" id="{6E267127-F93C-4F7C-B821-8021E142C387}"/>
              </a:ext>
            </a:extLst>
          </p:cNvPr>
          <p:cNvSpPr>
            <a:spLocks noGrp="1"/>
          </p:cNvSpPr>
          <p:nvPr>
            <p:ph sz="half" idx="1"/>
          </p:nvPr>
        </p:nvSpPr>
        <p:spPr>
          <a:xfrm>
            <a:off x="363894" y="1825625"/>
            <a:ext cx="5655906" cy="4351338"/>
          </a:xfrm>
        </p:spPr>
        <p:txBody>
          <a:bodyPr>
            <a:normAutofit/>
          </a:bodyPr>
          <a:lstStyle/>
          <a:p>
            <a:pPr marL="0" lvl="0" indent="0" algn="ctr">
              <a:buNone/>
            </a:pPr>
            <a:r>
              <a:rPr lang="en-US" sz="3200" dirty="0">
                <a:solidFill>
                  <a:schemeClr val="accent2">
                    <a:lumMod val="75000"/>
                  </a:schemeClr>
                </a:solidFill>
                <a:latin typeface="Cambria" panose="02040503050406030204" pitchFamily="18" charset="0"/>
                <a:ea typeface="Cambria" panose="02040503050406030204" pitchFamily="18" charset="0"/>
              </a:rPr>
              <a:t>B2</a:t>
            </a:r>
            <a:endParaRPr lang="en-US" sz="2000" dirty="0">
              <a:latin typeface="Cambria" panose="02040503050406030204" pitchFamily="18" charset="0"/>
              <a:ea typeface="Cambria" panose="02040503050406030204" pitchFamily="18" charset="0"/>
            </a:endParaRPr>
          </a:p>
          <a:p>
            <a:pPr lvl="0">
              <a:buFont typeface="Wingdings" panose="05000000000000000000" pitchFamily="2" charset="2"/>
              <a:buChar char="q"/>
            </a:pPr>
            <a:r>
              <a:rPr lang="en-US" sz="2000" dirty="0"/>
              <a:t>I can discuss anger, disappointment, boredom, dissatisfaction, disgust… etc.</a:t>
            </a:r>
          </a:p>
          <a:p>
            <a:pPr lvl="0">
              <a:buFont typeface="Wingdings" panose="05000000000000000000" pitchFamily="2" charset="2"/>
              <a:buChar char="q"/>
            </a:pPr>
            <a:r>
              <a:rPr lang="en-US" sz="2000" dirty="0"/>
              <a:t>I can discuss possibility/impossibility, probability, certitude/doubt, need/obligation.</a:t>
            </a:r>
          </a:p>
          <a:p>
            <a:pPr lvl="0">
              <a:buFont typeface="Wingdings" panose="05000000000000000000" pitchFamily="2" charset="2"/>
              <a:buChar char="q"/>
            </a:pPr>
            <a:r>
              <a:rPr lang="en-US" sz="2000" dirty="0"/>
              <a:t>I can </a:t>
            </a:r>
            <a:r>
              <a:rPr lang="en-US" sz="2000" dirty="0" err="1"/>
              <a:t>negociate</a:t>
            </a:r>
            <a:r>
              <a:rPr lang="en-US" sz="2000" dirty="0"/>
              <a:t> a contract, a business deal or manage a conflictual situation</a:t>
            </a:r>
          </a:p>
          <a:p>
            <a:pPr>
              <a:buFont typeface="Wingdings" panose="05000000000000000000" pitchFamily="2" charset="2"/>
              <a:buChar char="q"/>
            </a:pPr>
            <a:r>
              <a:rPr lang="en-US" sz="2000" dirty="0"/>
              <a:t>I can produce clear detailed texts on a wide range of subjects, present and justify a viewpoint</a:t>
            </a:r>
          </a:p>
        </p:txBody>
      </p:sp>
      <p:sp>
        <p:nvSpPr>
          <p:cNvPr id="4" name="Content Placeholder 3">
            <a:extLst>
              <a:ext uri="{FF2B5EF4-FFF2-40B4-BE49-F238E27FC236}">
                <a16:creationId xmlns:a16="http://schemas.microsoft.com/office/drawing/2014/main" id="{34BBA0DC-9DE6-4E54-9099-63F3FE677651}"/>
              </a:ext>
            </a:extLst>
          </p:cNvPr>
          <p:cNvSpPr>
            <a:spLocks noGrp="1"/>
          </p:cNvSpPr>
          <p:nvPr>
            <p:ph sz="half" idx="2"/>
          </p:nvPr>
        </p:nvSpPr>
        <p:spPr>
          <a:xfrm>
            <a:off x="6327710" y="1825625"/>
            <a:ext cx="5500396" cy="4351338"/>
          </a:xfrm>
        </p:spPr>
        <p:txBody>
          <a:bodyPr>
            <a:normAutofit/>
          </a:bodyPr>
          <a:lstStyle/>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4 checks = </a:t>
            </a:r>
            <a:r>
              <a:rPr lang="en-US" sz="2000" u="sng" dirty="0">
                <a:latin typeface="Cambria" panose="02040503050406030204" pitchFamily="18" charset="0"/>
                <a:ea typeface="Cambria" panose="02040503050406030204" pitchFamily="18" charset="0"/>
                <a:hlinkClick r:id="rId2" action="ppaction://hlinksldjump"/>
              </a:rPr>
              <a:t>Proceed to Test question B2-4</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3 checks = </a:t>
            </a:r>
            <a:r>
              <a:rPr lang="en-US" sz="2000" u="sng" dirty="0">
                <a:latin typeface="Cambria" panose="02040503050406030204" pitchFamily="18" charset="0"/>
                <a:ea typeface="Cambria" panose="02040503050406030204" pitchFamily="18" charset="0"/>
                <a:hlinkClick r:id="rId3" action="ppaction://hlinksldjump"/>
              </a:rPr>
              <a:t>Please complete Test question B2-3</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2 checks = </a:t>
            </a:r>
            <a:r>
              <a:rPr lang="en-US" sz="2000" u="sng" dirty="0">
                <a:latin typeface="Cambria" panose="02040503050406030204" pitchFamily="18" charset="0"/>
                <a:ea typeface="Cambria" panose="02040503050406030204" pitchFamily="18" charset="0"/>
                <a:hlinkClick r:id="rId4" action="ppaction://hlinksldjump"/>
              </a:rPr>
              <a:t>Please complete Test question B2-2</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1 check = </a:t>
            </a:r>
            <a:r>
              <a:rPr lang="en-US" sz="2000" u="sng" dirty="0">
                <a:latin typeface="Cambria" panose="02040503050406030204" pitchFamily="18" charset="0"/>
                <a:ea typeface="Cambria" panose="02040503050406030204" pitchFamily="18" charset="0"/>
                <a:hlinkClick r:id="rId5" action="ppaction://hlinksldjump"/>
              </a:rPr>
              <a:t>Please complete Test question B2-1</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No check = </a:t>
            </a:r>
            <a:r>
              <a:rPr lang="en-US" sz="2000" u="sng" dirty="0">
                <a:latin typeface="Cambria" panose="02040503050406030204" pitchFamily="18" charset="0"/>
                <a:ea typeface="Cambria" panose="02040503050406030204" pitchFamily="18" charset="0"/>
                <a:hlinkClick r:id="rId6" action="ppaction://hlinksldjump"/>
              </a:rPr>
              <a:t>Please complete Test question B1-4</a:t>
            </a:r>
            <a:endParaRPr lang="en-US" sz="2000" dirty="0">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CDBA74C0-F18A-4532-99A2-1B80011F798C}"/>
              </a:ext>
            </a:extLst>
          </p:cNvPr>
          <p:cNvSpPr/>
          <p:nvPr/>
        </p:nvSpPr>
        <p:spPr>
          <a:xfrm>
            <a:off x="2515378" y="5290555"/>
            <a:ext cx="1352938" cy="354563"/>
          </a:xfrm>
          <a:prstGeom prst="rightArrow">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91CAFD"/>
              </a:solidFill>
            </a:endParaRPr>
          </a:p>
        </p:txBody>
      </p:sp>
    </p:spTree>
    <p:extLst>
      <p:ext uri="{BB962C8B-B14F-4D97-AF65-F5344CB8AC3E}">
        <p14:creationId xmlns:p14="http://schemas.microsoft.com/office/powerpoint/2010/main" val="353396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A15C-B7A8-4EAD-92E8-7CAAF32AF2B1}"/>
              </a:ext>
            </a:extLst>
          </p:cNvPr>
          <p:cNvSpPr>
            <a:spLocks noGrp="1"/>
          </p:cNvSpPr>
          <p:nvPr>
            <p:ph type="title"/>
          </p:nvPr>
        </p:nvSpPr>
        <p:spPr>
          <a:xfrm>
            <a:off x="838200" y="365126"/>
            <a:ext cx="10515600" cy="1288784"/>
          </a:xfrm>
          <a:ln>
            <a:solidFill>
              <a:srgbClr val="91CAFD"/>
            </a:solidFill>
          </a:ln>
        </p:spPr>
        <p:txBody>
          <a:bodyPr vert="horz" lIns="91440" tIns="45720" rIns="91440" bIns="45720" rtlCol="0" anchor="ctr">
            <a:normAutofit/>
          </a:bodyPr>
          <a:lstStyle/>
          <a:p>
            <a:r>
              <a:rPr lang="en-US" sz="1800" b="1" dirty="0">
                <a:solidFill>
                  <a:srgbClr val="00B0F0"/>
                </a:solidFill>
                <a:latin typeface="Cambria" panose="02040503050406030204" pitchFamily="18" charset="0"/>
                <a:ea typeface="Cambria" panose="02040503050406030204" pitchFamily="18" charset="0"/>
              </a:rPr>
              <a:t>A1-1</a:t>
            </a:r>
            <a:r>
              <a:rPr lang="en-US" sz="1600" dirty="0">
                <a:latin typeface="Cambria" panose="02040503050406030204" pitchFamily="18" charset="0"/>
                <a:ea typeface="Cambria" panose="02040503050406030204" pitchFamily="18" charset="0"/>
              </a:rPr>
              <a:t>  </a:t>
            </a:r>
            <a:r>
              <a:rPr lang="en-US" sz="1600" b="1" dirty="0" err="1">
                <a:latin typeface="Cambria" panose="02040503050406030204" pitchFamily="18" charset="0"/>
                <a:ea typeface="Cambria" panose="02040503050406030204" pitchFamily="18" charset="0"/>
              </a:rPr>
              <a:t>Présentez-vous</a:t>
            </a:r>
            <a:r>
              <a:rPr lang="en-US" sz="1600" b="1" dirty="0">
                <a:latin typeface="Cambria" panose="02040503050406030204" pitchFamily="18" charset="0"/>
                <a:ea typeface="Cambria" panose="02040503050406030204" pitchFamily="18" charset="0"/>
              </a:rPr>
              <a:t> avec </a:t>
            </a:r>
            <a:r>
              <a:rPr lang="en-US" sz="1600" b="1" dirty="0" err="1">
                <a:latin typeface="Cambria" panose="02040503050406030204" pitchFamily="18" charset="0"/>
                <a:ea typeface="Cambria" panose="02040503050406030204" pitchFamily="18" charset="0"/>
              </a:rPr>
              <a:t>autant</a:t>
            </a:r>
            <a:r>
              <a:rPr lang="en-US" sz="1600" b="1" dirty="0">
                <a:latin typeface="Cambria" panose="02040503050406030204" pitchFamily="18" charset="0"/>
                <a:ea typeface="Cambria" panose="02040503050406030204" pitchFamily="18" charset="0"/>
              </a:rPr>
              <a:t> de </a:t>
            </a:r>
            <a:r>
              <a:rPr lang="en-US" sz="1600" b="1" dirty="0" err="1">
                <a:latin typeface="Cambria" panose="02040503050406030204" pitchFamily="18" charset="0"/>
                <a:ea typeface="Cambria" panose="02040503050406030204" pitchFamily="18" charset="0"/>
              </a:rPr>
              <a:t>détails</a:t>
            </a:r>
            <a:r>
              <a:rPr lang="en-US" sz="1600" b="1" dirty="0">
                <a:latin typeface="Cambria" panose="02040503050406030204" pitchFamily="18" charset="0"/>
                <a:ea typeface="Cambria" panose="02040503050406030204" pitchFamily="18" charset="0"/>
              </a:rPr>
              <a:t> que possible (nom, </a:t>
            </a:r>
            <a:r>
              <a:rPr lang="en-US" sz="1600" b="1" dirty="0" err="1">
                <a:latin typeface="Cambria" panose="02040503050406030204" pitchFamily="18" charset="0"/>
                <a:ea typeface="Cambria" panose="02040503050406030204" pitchFamily="18" charset="0"/>
              </a:rPr>
              <a:t>âge</a:t>
            </a:r>
            <a:r>
              <a:rPr lang="en-US" sz="1600" b="1" dirty="0">
                <a:latin typeface="Cambria" panose="02040503050406030204" pitchFamily="18" charset="0"/>
                <a:ea typeface="Cambria" panose="02040503050406030204" pitchFamily="18" charset="0"/>
              </a:rPr>
              <a:t>, profession, </a:t>
            </a:r>
            <a:r>
              <a:rPr lang="en-US" sz="1600" b="1" dirty="0" err="1">
                <a:latin typeface="Cambria" panose="02040503050406030204" pitchFamily="18" charset="0"/>
                <a:ea typeface="Cambria" panose="02040503050406030204" pitchFamily="18" charset="0"/>
              </a:rPr>
              <a:t>adresse</a:t>
            </a:r>
            <a:r>
              <a:rPr lang="en-US" sz="1600" b="1" dirty="0">
                <a:latin typeface="Cambria" panose="02040503050406030204" pitchFamily="18" charset="0"/>
                <a:ea typeface="Cambria" panose="02040503050406030204" pitchFamily="18" charset="0"/>
              </a:rPr>
              <a:t>, ...etc.)</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800" b="1" dirty="0">
                <a:solidFill>
                  <a:srgbClr val="00B0F0"/>
                </a:solidFill>
                <a:latin typeface="Cambria" panose="02040503050406030204" pitchFamily="18" charset="0"/>
                <a:ea typeface="Cambria" panose="02040503050406030204" pitchFamily="18" charset="0"/>
              </a:rPr>
              <a:t>A1-1</a:t>
            </a:r>
            <a:r>
              <a:rPr lang="en-US" sz="1600" b="1" dirty="0">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Introduce yourself with as many details as possible (name, age, occupation, where I live, ... etc.)</a:t>
            </a:r>
            <a:br>
              <a:rPr lang="en-US" sz="1600" dirty="0">
                <a:latin typeface="Cambria" panose="02040503050406030204" pitchFamily="18" charset="0"/>
                <a:ea typeface="Cambria" panose="02040503050406030204" pitchFamily="18" charset="0"/>
              </a:rPr>
            </a:br>
            <a:r>
              <a:rPr lang="en-US" sz="1600" i="1"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             No actual information is required</a:t>
            </a:r>
          </a:p>
        </p:txBody>
      </p:sp>
      <p:pic>
        <p:nvPicPr>
          <p:cNvPr id="3074" name="Picture 2">
            <a:extLst>
              <a:ext uri="{FF2B5EF4-FFF2-40B4-BE49-F238E27FC236}">
                <a16:creationId xmlns:a16="http://schemas.microsoft.com/office/drawing/2014/main" id="{F28AA6D5-E817-47A0-9729-231BC0A2ADD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 b="1469"/>
          <a:stretch/>
        </p:blipFill>
        <p:spPr bwMode="auto">
          <a:xfrm>
            <a:off x="1019176" y="1720850"/>
            <a:ext cx="5781674" cy="43034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BDCC7BC-D4B3-4E1E-9A46-F70D5859D1DE}"/>
              </a:ext>
            </a:extLst>
          </p:cNvPr>
          <p:cNvSpPr>
            <a:spLocks noGrp="1"/>
          </p:cNvSpPr>
          <p:nvPr>
            <p:ph sz="half" idx="2"/>
          </p:nvPr>
        </p:nvSpPr>
        <p:spPr>
          <a:xfrm>
            <a:off x="6981825" y="1825625"/>
            <a:ext cx="4371975" cy="4303464"/>
          </a:xfrm>
          <a:ln>
            <a:solidFill>
              <a:srgbClr val="91CAFD"/>
            </a:solidFill>
          </a:ln>
        </p:spPr>
        <p:txBody>
          <a:bodyPr vert="horz" lIns="91440" tIns="45720" rIns="91440" bIns="45720" rtlCol="0">
            <a:normAutofit/>
          </a:bodyPr>
          <a:lstStyle/>
          <a:p>
            <a:r>
              <a:rPr lang="fr-FR" sz="1600" dirty="0">
                <a:latin typeface="Cambria" panose="02040503050406030204" pitchFamily="18" charset="0"/>
                <a:ea typeface="Cambria" panose="02040503050406030204" pitchFamily="18" charset="0"/>
              </a:rPr>
              <a:t>Je</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820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A6F0-821F-4662-A4D7-8731BB14525D}"/>
              </a:ext>
            </a:extLst>
          </p:cNvPr>
          <p:cNvSpPr>
            <a:spLocks noGrp="1"/>
          </p:cNvSpPr>
          <p:nvPr>
            <p:ph type="title"/>
          </p:nvPr>
        </p:nvSpPr>
        <p:spPr>
          <a:xfrm>
            <a:off x="550507" y="365126"/>
            <a:ext cx="11140750" cy="1081120"/>
          </a:xfrm>
          <a:ln>
            <a:solidFill>
              <a:srgbClr val="91CAFD"/>
            </a:solidFill>
          </a:ln>
        </p:spPr>
        <p:txBody>
          <a:bodyPr>
            <a:normAutofit fontScale="90000"/>
          </a:bodyPr>
          <a:lstStyle/>
          <a:p>
            <a:r>
              <a:rPr lang="fr-FR" sz="2000" b="1" dirty="0">
                <a:solidFill>
                  <a:srgbClr val="00B0F0"/>
                </a:solidFill>
                <a:latin typeface="Cambria" panose="02040503050406030204" pitchFamily="18" charset="0"/>
                <a:ea typeface="Cambria" panose="02040503050406030204" pitchFamily="18" charset="0"/>
              </a:rPr>
              <a:t>A1-2</a:t>
            </a:r>
            <a:r>
              <a:rPr lang="fr-FR" sz="1800" b="1" dirty="0">
                <a:latin typeface="Cambria" panose="02040503050406030204" pitchFamily="18" charset="0"/>
                <a:ea typeface="Cambria" panose="02040503050406030204" pitchFamily="18" charset="0"/>
              </a:rPr>
              <a:t>  Expliquez à un ami comment aller de son hôtel, rue Christine (étoile rouge) jusqu’au Centre Pompidou (étoile bleue). </a:t>
            </a:r>
            <a:br>
              <a:rPr lang="en-US" sz="1800" dirty="0">
                <a:latin typeface="Cambria" panose="02040503050406030204" pitchFamily="18" charset="0"/>
                <a:ea typeface="Cambria" panose="02040503050406030204" pitchFamily="18" charset="0"/>
              </a:rPr>
            </a:br>
            <a:r>
              <a:rPr lang="fr-FR" sz="2000" b="1" dirty="0">
                <a:solidFill>
                  <a:srgbClr val="00B0F0"/>
                </a:solidFill>
                <a:latin typeface="Cambria" panose="02040503050406030204" pitchFamily="18" charset="0"/>
                <a:ea typeface="Cambria" panose="02040503050406030204" pitchFamily="18" charset="0"/>
              </a:rPr>
              <a:t>A1-2</a:t>
            </a:r>
            <a:r>
              <a:rPr lang="fr-FR" sz="1800" b="1" dirty="0">
                <a:solidFill>
                  <a:srgbClr val="0070C0"/>
                </a:solidFill>
                <a:latin typeface="Cambria" panose="02040503050406030204" pitchFamily="18" charset="0"/>
                <a:ea typeface="Cambria" panose="02040503050406030204" pitchFamily="18" charset="0"/>
              </a:rPr>
              <a:t>   </a:t>
            </a:r>
            <a:r>
              <a:rPr lang="en-US" sz="1800" i="1" dirty="0">
                <a:latin typeface="Cambria" panose="02040503050406030204" pitchFamily="18" charset="0"/>
                <a:ea typeface="Cambria" panose="02040503050406030204" pitchFamily="18" charset="0"/>
              </a:rPr>
              <a:t>Please explain to a friend how to go from your Hotel, located </a:t>
            </a:r>
            <a:r>
              <a:rPr lang="en-US" sz="1800" dirty="0">
                <a:latin typeface="Cambria" panose="02040503050406030204" pitchFamily="18" charset="0"/>
                <a:ea typeface="Cambria" panose="02040503050406030204" pitchFamily="18" charset="0"/>
              </a:rPr>
              <a:t>rue Christine </a:t>
            </a:r>
            <a:r>
              <a:rPr lang="en-US" sz="1800" i="1" dirty="0">
                <a:latin typeface="Cambria" panose="02040503050406030204" pitchFamily="18" charset="0"/>
                <a:ea typeface="Cambria" panose="02040503050406030204" pitchFamily="18" charset="0"/>
              </a:rPr>
              <a:t>(red star) to the Centre Pompidou (blue star).</a:t>
            </a:r>
            <a:r>
              <a:rPr lang="en-US" i="1" dirty="0"/>
              <a:t> </a:t>
            </a:r>
            <a:endParaRPr lang="en-US" dirty="0"/>
          </a:p>
        </p:txBody>
      </p:sp>
      <p:pic>
        <p:nvPicPr>
          <p:cNvPr id="5" name="Content Placeholder 4" descr="A close up of a map&#10;&#10;Description automatically generated">
            <a:extLst>
              <a:ext uri="{FF2B5EF4-FFF2-40B4-BE49-F238E27FC236}">
                <a16:creationId xmlns:a16="http://schemas.microsoft.com/office/drawing/2014/main" id="{7AAD8E14-A456-403E-AEFE-8ED364795F02}"/>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514474"/>
            <a:ext cx="6438900" cy="5057776"/>
          </a:xfrm>
          <a:prstGeom prst="rect">
            <a:avLst/>
          </a:prstGeom>
        </p:spPr>
      </p:pic>
      <p:sp>
        <p:nvSpPr>
          <p:cNvPr id="4" name="Content Placeholder 3">
            <a:extLst>
              <a:ext uri="{FF2B5EF4-FFF2-40B4-BE49-F238E27FC236}">
                <a16:creationId xmlns:a16="http://schemas.microsoft.com/office/drawing/2014/main" id="{704299DB-9A98-41C9-85DE-EE4983ABF808}"/>
              </a:ext>
            </a:extLst>
          </p:cNvPr>
          <p:cNvSpPr>
            <a:spLocks noGrp="1"/>
          </p:cNvSpPr>
          <p:nvPr>
            <p:ph sz="half" idx="2"/>
          </p:nvPr>
        </p:nvSpPr>
        <p:spPr>
          <a:xfrm>
            <a:off x="6772275" y="1514474"/>
            <a:ext cx="4743450" cy="4978399"/>
          </a:xfrm>
          <a:ln>
            <a:solidFill>
              <a:srgbClr val="91CAFD"/>
            </a:solidFill>
          </a:ln>
        </p:spPr>
        <p:txBody>
          <a:bodyPr/>
          <a:lstStyle/>
          <a:p>
            <a:pPr marL="0" indent="0">
              <a:buNone/>
            </a:pPr>
            <a:endParaRPr lang="fr-FR" dirty="0"/>
          </a:p>
          <a:p>
            <a:pPr marL="0" indent="0">
              <a:buNone/>
            </a:pPr>
            <a:r>
              <a:rPr lang="fr-FR" sz="1600" dirty="0">
                <a:latin typeface="Cambria" panose="02040503050406030204" pitchFamily="18" charset="0"/>
                <a:ea typeface="Cambria" panose="02040503050406030204" pitchFamily="18" charset="0"/>
              </a:rPr>
              <a:t>Pour aller de ton hôtel au Centre Pompidou,</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8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1293-CF79-469F-B300-E72322E2EC46}"/>
              </a:ext>
            </a:extLst>
          </p:cNvPr>
          <p:cNvSpPr>
            <a:spLocks noGrp="1"/>
          </p:cNvSpPr>
          <p:nvPr>
            <p:ph type="title"/>
          </p:nvPr>
        </p:nvSpPr>
        <p:spPr>
          <a:xfrm>
            <a:off x="466531" y="365125"/>
            <a:ext cx="11607281" cy="1325563"/>
          </a:xfrm>
          <a:ln>
            <a:solidFill>
              <a:srgbClr val="91CAFD"/>
            </a:solidFill>
          </a:ln>
        </p:spPr>
        <p:txBody>
          <a:bodyPr>
            <a:normAutofit/>
          </a:bodyPr>
          <a:lstStyle/>
          <a:p>
            <a:r>
              <a:rPr lang="fr-FR" sz="1800" b="1" dirty="0">
                <a:solidFill>
                  <a:srgbClr val="00B0F0"/>
                </a:solidFill>
                <a:latin typeface="Cambria" panose="02040503050406030204" pitchFamily="18" charset="0"/>
                <a:ea typeface="Cambria" panose="02040503050406030204" pitchFamily="18" charset="0"/>
              </a:rPr>
              <a:t>A1-3</a:t>
            </a:r>
            <a:r>
              <a:rPr lang="fr-FR" sz="1600" b="1" dirty="0">
                <a:latin typeface="Cambria" panose="02040503050406030204" pitchFamily="18" charset="0"/>
                <a:ea typeface="Cambria" panose="02040503050406030204" pitchFamily="18" charset="0"/>
              </a:rPr>
              <a:t>   Ecrivez une carte postale à la fin de votre séjour à Paris. Dites ce que vous avez aimé et ce que vous n’avez pas aimé</a:t>
            </a:r>
            <a:br>
              <a:rPr lang="en-US" sz="1600" dirty="0">
                <a:latin typeface="Cambria" panose="02040503050406030204" pitchFamily="18" charset="0"/>
                <a:ea typeface="Cambria" panose="02040503050406030204" pitchFamily="18" charset="0"/>
              </a:rPr>
            </a:br>
            <a:r>
              <a:rPr lang="fr-FR"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fr-FR" sz="1800" b="1" dirty="0">
                <a:solidFill>
                  <a:srgbClr val="00B0F0"/>
                </a:solidFill>
                <a:latin typeface="Cambria" panose="02040503050406030204" pitchFamily="18" charset="0"/>
                <a:ea typeface="Cambria" panose="02040503050406030204" pitchFamily="18" charset="0"/>
              </a:rPr>
              <a:t>A1-3</a:t>
            </a:r>
            <a:r>
              <a:rPr lang="fr-FR" sz="1600" b="1" dirty="0">
                <a:solidFill>
                  <a:srgbClr val="0070C0"/>
                </a:solidFill>
                <a:latin typeface="Cambria" panose="02040503050406030204" pitchFamily="18" charset="0"/>
                <a:ea typeface="Cambria" panose="02040503050406030204" pitchFamily="18" charset="0"/>
              </a:rPr>
              <a:t>   </a:t>
            </a:r>
            <a:r>
              <a:rPr lang="en-US" sz="1600" i="1" dirty="0">
                <a:latin typeface="Cambria" panose="02040503050406030204" pitchFamily="18" charset="0"/>
                <a:ea typeface="Cambria" panose="02040503050406030204" pitchFamily="18" charset="0"/>
              </a:rPr>
              <a:t>Write a postcard at the end of your stay in Paris.  Let your correspondent know what you liked and what you did not like</a:t>
            </a:r>
            <a:endParaRPr lang="en-US" sz="1600" dirty="0">
              <a:latin typeface="Cambria" panose="02040503050406030204" pitchFamily="18" charset="0"/>
              <a:ea typeface="Cambria" panose="02040503050406030204" pitchFamily="18" charset="0"/>
            </a:endParaRPr>
          </a:p>
        </p:txBody>
      </p:sp>
      <p:pic>
        <p:nvPicPr>
          <p:cNvPr id="6" name="Content Placeholder 5" descr="A picture containing building, table, front, photo&#10;&#10;Description automatically generated">
            <a:extLst>
              <a:ext uri="{FF2B5EF4-FFF2-40B4-BE49-F238E27FC236}">
                <a16:creationId xmlns:a16="http://schemas.microsoft.com/office/drawing/2014/main" id="{EC903AA4-2740-4F18-A3ED-807BABF9A27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130" y="2100415"/>
            <a:ext cx="5402672" cy="3709835"/>
          </a:xfrm>
        </p:spPr>
      </p:pic>
      <p:sp>
        <p:nvSpPr>
          <p:cNvPr id="4" name="Content Placeholder 3">
            <a:extLst>
              <a:ext uri="{FF2B5EF4-FFF2-40B4-BE49-F238E27FC236}">
                <a16:creationId xmlns:a16="http://schemas.microsoft.com/office/drawing/2014/main" id="{20D2BAFA-9C59-4AE1-BB46-0203940AABE3}"/>
              </a:ext>
            </a:extLst>
          </p:cNvPr>
          <p:cNvSpPr>
            <a:spLocks noGrp="1"/>
          </p:cNvSpPr>
          <p:nvPr>
            <p:ph sz="half" idx="2"/>
          </p:nvPr>
        </p:nvSpPr>
        <p:spPr>
          <a:xfrm>
            <a:off x="6172199" y="2100415"/>
            <a:ext cx="5476875" cy="3709835"/>
          </a:xfrm>
          <a:ln>
            <a:solidFill>
              <a:srgbClr val="91CAFD"/>
            </a:solidFill>
          </a:ln>
        </p:spPr>
        <p:txBody>
          <a:bodyPr/>
          <a:lstStyle/>
          <a:p>
            <a:endParaRPr lang="en-US" dirty="0"/>
          </a:p>
        </p:txBody>
      </p:sp>
    </p:spTree>
    <p:extLst>
      <p:ext uri="{BB962C8B-B14F-4D97-AF65-F5344CB8AC3E}">
        <p14:creationId xmlns:p14="http://schemas.microsoft.com/office/powerpoint/2010/main" val="3697737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3214</TotalTime>
  <Words>2337</Words>
  <Application>Microsoft Office PowerPoint</Application>
  <PresentationFormat>Widescreen</PresentationFormat>
  <Paragraphs>252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Symbol</vt:lpstr>
      <vt:lpstr>Wingdings</vt:lpstr>
      <vt:lpstr>Office Theme</vt:lpstr>
      <vt:lpstr>PowerPoint Presentation</vt:lpstr>
      <vt:lpstr>PowerPoint Presentation</vt:lpstr>
      <vt:lpstr>Please check all relevant statements regarding your writing skills in French, then follow the instructions. Please note that the skills are listed in order of increasing difficulty.</vt:lpstr>
      <vt:lpstr>Please check all relevant statements regarding your writing skills in French, then follow the instructions. Please note that the skills are listed in order of increasing difficulty.</vt:lpstr>
      <vt:lpstr>Please check all relevant statements regarding your writing skills in French, then follow the instructions. Please note that the skills are listed in order of increasing difficulty.</vt:lpstr>
      <vt:lpstr>Please check all relevant statements regarding your writing skills in French, then follow the instructions. Please note that the skills are listed in order of increasing difficulty.</vt:lpstr>
      <vt:lpstr>A1-1  Présentez-vous avec autant de détails que possible (nom, âge, profession, adresse, ...etc.)   A1-1   Introduce yourself with as many details as possible (name, age, occupation, where I live, ... etc.)                No actual information is required</vt:lpstr>
      <vt:lpstr>A1-2  Expliquez à un ami comment aller de son hôtel, rue Christine (étoile rouge) jusqu’au Centre Pompidou (étoile bleue).  A1-2   Please explain to a friend how to go from your Hotel, located rue Christine (red star) to the Centre Pompidou (blue star). </vt:lpstr>
      <vt:lpstr>A1-3   Ecrivez une carte postale à la fin de votre séjour à Paris. Dites ce que vous avez aimé et ce que vous n’avez pas aimé   A1-3   Write a postcard at the end of your stay in Paris.  Let your correspondent know what you liked and what you did not like</vt:lpstr>
      <vt:lpstr>A1-4  Décrivez ce que vous allez faire pendant votre séjour en Dordogne    A1-4  Explain what you are going to do during your stay in Dordogne</vt:lpstr>
      <vt:lpstr>A2-1  Déclinez poliment cette invitation en expliquant les raisons de votre absence  A2-1  Politely decline the following invitation while explaining why you will not be able to attend</vt:lpstr>
      <vt:lpstr>A2-2  Décrivez votre meilleur ami d’enfance (physique, caractère, habitudes, activités préférées) et un souvenir que vous avez partagé ensemble.   A2-2  Describe your best friend from childhood (physical appearance, personality, habits, hobbies) then tell a memory you shared together.</vt:lpstr>
      <vt:lpstr>A2-3  Comparez ces deux appartements. Dites dans quel appartement vous aimeriez vitre et expliquez pourquoi.   A2-3  Compare these two apartments. Tell which apartment you would like to live in and explain why.</vt:lpstr>
      <vt:lpstr>A2-4  Décrivez vos activités d’hier, d’aujourd’hui et de demain.   A2-4  Describe your activities of yesterday, today and tomorrow.</vt:lpstr>
      <vt:lpstr>B1-1  Vous venez d’acheter un téléphone portable qui ne fonctionne pas. Vous écrivez au service client pour expliquer les raisons de votre mécontentement, et demander un dédommagement. (10 lignes minimum)  </vt:lpstr>
      <vt:lpstr>B1-2  Un de vos amis vous annonce qu’il hésite à poursuivre ses études à l’étranger. Vous lui écrivez un mail dans lequel vous lui expliquez l’intérêt d’une telle expérience et  le convaincre de continuer. (10 lignes minimum)</vt:lpstr>
      <vt:lpstr>B1-3  Votre compagne/compagnon vous fait une surprise : il/elle vous propose d’emménager dans une de ces maisons. (environ 10 lignes)   - Dites lui si vous aimeriez ou non vivre dans l’un des ces habitats et expliquez pourquoi. - Expliquez-lui quels changements ce nouvel environnement apporterait à votre vie.</vt:lpstr>
      <vt:lpstr>B1-4  1 - Décrivez cette image (qu’est-ce qu’on voit ? formes ? couleurs  ? matériaux, originalité ?)            2 - Écrivez ce que vous pensez de l’esthétique de ce style architectural                 (10-12 lignes)</vt:lpstr>
      <vt:lpstr>B2-1  Valérie et Michel ont des problèmes de couple             Imaginez le monologue de Michel, puis celui de Valérie (5 lignes minimum par personnage)</vt:lpstr>
      <vt:lpstr>B2-2  Répondez séparément aux 3 questions suivantes :  1. Pensez-vous qu’il est possible que Michel et Valérie se réconcilient ?  2. Quelles sont les probabilités pour que leur problème trouve une solution ?  3. Quels doutes et quelles certitudes avez-vous quant à la stabilité de leur couple ?</vt:lpstr>
      <vt:lpstr>B2-3   Répondez à cette lettre en négociant un meilleur contrat sur au moins 3 points. En bon négociateur, vous expliquerez sur quelles raisons vous vous fondez pour demander de meilleures conditions. (10 lignes minimum)</vt:lpstr>
      <vt:lpstr>B2-4 L’interdiction du téléphone portable au collège. En vous appuyant sur le texte, dites si vous êtes d’accord ou non avec cette affirmation. Justifiez votre point de vue, et donnez quelques exemples. (10 lignes minimum)</vt:lpstr>
      <vt:lpstr>B2-4 L’interdiction du téléphone portable au collège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Cyrille Bordier</dc:creator>
  <cp:lastModifiedBy>Cyrille Bordier</cp:lastModifiedBy>
  <cp:revision>48</cp:revision>
  <dcterms:created xsi:type="dcterms:W3CDTF">2020-07-12T18:45:46Z</dcterms:created>
  <dcterms:modified xsi:type="dcterms:W3CDTF">2020-07-15T00:24:58Z</dcterms:modified>
</cp:coreProperties>
</file>